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404" r:id="rId3"/>
    <p:sldId id="405" r:id="rId5"/>
    <p:sldId id="411" r:id="rId6"/>
    <p:sldId id="427" r:id="rId7"/>
    <p:sldId id="430" r:id="rId8"/>
    <p:sldId id="437" r:id="rId9"/>
    <p:sldId id="438" r:id="rId10"/>
    <p:sldId id="412" r:id="rId11"/>
    <p:sldId id="439" r:id="rId12"/>
    <p:sldId id="442" r:id="rId13"/>
    <p:sldId id="440" r:id="rId14"/>
    <p:sldId id="425" r:id="rId15"/>
    <p:sldId id="436" r:id="rId16"/>
    <p:sldId id="424" r:id="rId17"/>
    <p:sldId id="441" r:id="rId18"/>
    <p:sldId id="421" r:id="rId19"/>
    <p:sldId id="422" r:id="rId20"/>
    <p:sldId id="43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userDrawn="1">
          <p15:clr>
            <a:srgbClr val="A4A3A4"/>
          </p15:clr>
        </p15:guide>
        <p15:guide id="2" pos="29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0000CC"/>
    <a:srgbClr val="3333FF"/>
    <a:srgbClr val="0000FF"/>
    <a:srgbClr val="0033CC"/>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81362" autoAdjust="0"/>
  </p:normalViewPr>
  <p:slideViewPr>
    <p:cSldViewPr showGuides="1">
      <p:cViewPr varScale="1">
        <p:scale>
          <a:sx n="51" d="100"/>
          <a:sy n="51" d="100"/>
        </p:scale>
        <p:origin x="1660" y="48"/>
      </p:cViewPr>
      <p:guideLst>
        <p:guide orient="horz" pos="2172"/>
        <p:guide pos="2920"/>
      </p:guideLst>
    </p:cSldViewPr>
  </p:slideViewPr>
  <p:outlineViewPr>
    <p:cViewPr>
      <p:scale>
        <a:sx n="33" d="100"/>
        <a:sy n="33" d="100"/>
      </p:scale>
      <p:origin x="0" y="4356"/>
    </p:cViewPr>
  </p:outlineViewPr>
  <p:notesTextViewPr>
    <p:cViewPr>
      <p:scale>
        <a:sx n="75" d="100"/>
        <a:sy n="7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3C49C0B-6764-4E91-90A9-0F7683AC79DE}"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D2BE51-55BA-458B-86A5-2D80AF6F28FD}"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A1B943-2B1F-430D-888C-CE0882E6C3CA}"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1E6411-129B-40B6-B194-2E8E8E004BB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E6411-129B-40B6-B194-2E8E8E004BB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CCE20E0-8BFB-4385-8A79-4118514A77DC}" type="datetime5">
              <a:rPr lang="en-US" smtClean="0"/>
            </a:fld>
            <a:endParaRPr lang="en-US"/>
          </a:p>
        </p:txBody>
      </p:sp>
      <p:sp>
        <p:nvSpPr>
          <p:cNvPr id="5" name="Footer Placeholder 4"/>
          <p:cNvSpPr>
            <a:spLocks noGrp="1"/>
          </p:cNvSpPr>
          <p:nvPr>
            <p:ph type="ftr" sz="quarter" idx="11"/>
          </p:nvPr>
        </p:nvSpPr>
        <p:spPr/>
        <p:txBody>
          <a:bodyPr/>
          <a:lstStyle/>
          <a:p>
            <a:r>
              <a:rPr lang="en-US" smtClean="0"/>
              <a:t>Batch:1 18RBEC81-PROJECT PHASE-II</a:t>
            </a:r>
            <a:endParaRPr lang="en-US"/>
          </a:p>
        </p:txBody>
      </p:sp>
      <p:sp>
        <p:nvSpPr>
          <p:cNvPr id="6" name="Slide Number Placeholder 5"/>
          <p:cNvSpPr>
            <a:spLocks noGrp="1"/>
          </p:cNvSpPr>
          <p:nvPr>
            <p:ph type="sldNum" sz="quarter" idx="12"/>
          </p:nvPr>
        </p:nvSpPr>
        <p:spPr>
          <a:xfrm>
            <a:off x="6553200" y="6356350"/>
            <a:ext cx="990600" cy="365125"/>
          </a:xfrm>
        </p:spPr>
        <p:txBody>
          <a:bodyPr/>
          <a:lstStyle/>
          <a:p>
            <a:fld id="{7C9497B0-B4AB-4D50-87B3-CF9FD19DCA43}" type="slidenum">
              <a:rPr lang="en-US" smtClean="0"/>
            </a:fld>
            <a:endParaRPr lang="en-US"/>
          </a:p>
        </p:txBody>
      </p:sp>
      <p:sp>
        <p:nvSpPr>
          <p:cNvPr id="7" name="Rectangle 6"/>
          <p:cNvSpPr/>
          <p:nvPr userDrawn="1"/>
        </p:nvSpPr>
        <p:spPr>
          <a:xfrm>
            <a:off x="0" y="0"/>
            <a:ext cx="2286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8915400" y="0"/>
            <a:ext cx="2286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F090BD4-2EC7-4DB1-A428-C93D3D39857F}" type="datetime5">
              <a:rPr lang="en-US" smtClean="0"/>
            </a:fld>
            <a:endParaRPr lang="en-US"/>
          </a:p>
        </p:txBody>
      </p:sp>
      <p:sp>
        <p:nvSpPr>
          <p:cNvPr id="5" name="Footer Placeholder 4"/>
          <p:cNvSpPr>
            <a:spLocks noGrp="1"/>
          </p:cNvSpPr>
          <p:nvPr>
            <p:ph type="ftr" sz="quarter" idx="11"/>
          </p:nvPr>
        </p:nvSpPr>
        <p:spPr/>
        <p:txBody>
          <a:bodyPr/>
          <a:lstStyle/>
          <a:p>
            <a:r>
              <a:rPr lang="en-US" smtClean="0"/>
              <a:t>Batch:1 18RBEC81-PROJECT PHASE-II</a:t>
            </a:r>
            <a:endParaRPr lang="en-US"/>
          </a:p>
        </p:txBody>
      </p:sp>
      <p:sp>
        <p:nvSpPr>
          <p:cNvPr id="6" name="Slide Number Placeholder 5"/>
          <p:cNvSpPr>
            <a:spLocks noGrp="1"/>
          </p:cNvSpPr>
          <p:nvPr>
            <p:ph type="sldNum" sz="quarter" idx="12"/>
          </p:nvPr>
        </p:nvSpPr>
        <p:spPr/>
        <p:txBody>
          <a:bodyPr/>
          <a:lstStyle/>
          <a:p>
            <a:fld id="{ABEAE6F6-0006-47C2-A6DB-8C2E97966F9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21CD47C-0F92-4C9A-A6BA-E1655944AF17}" type="datetime5">
              <a:rPr lang="en-US" smtClean="0"/>
            </a:fld>
            <a:endParaRPr lang="en-US"/>
          </a:p>
        </p:txBody>
      </p:sp>
      <p:sp>
        <p:nvSpPr>
          <p:cNvPr id="5" name="Footer Placeholder 4"/>
          <p:cNvSpPr>
            <a:spLocks noGrp="1"/>
          </p:cNvSpPr>
          <p:nvPr>
            <p:ph type="ftr" sz="quarter" idx="11"/>
          </p:nvPr>
        </p:nvSpPr>
        <p:spPr/>
        <p:txBody>
          <a:bodyPr/>
          <a:lstStyle/>
          <a:p>
            <a:r>
              <a:rPr lang="en-US" smtClean="0"/>
              <a:t>Batch:1 18RBEC81-PROJECT PHASE-II</a:t>
            </a:r>
            <a:endParaRPr lang="en-US"/>
          </a:p>
        </p:txBody>
      </p:sp>
      <p:sp>
        <p:nvSpPr>
          <p:cNvPr id="6" name="Slide Number Placeholder 5"/>
          <p:cNvSpPr>
            <a:spLocks noGrp="1"/>
          </p:cNvSpPr>
          <p:nvPr>
            <p:ph type="sldNum" sz="quarter" idx="12"/>
          </p:nvPr>
        </p:nvSpPr>
        <p:spPr/>
        <p:txBody>
          <a:bodyPr/>
          <a:lstStyle/>
          <a:p>
            <a:fld id="{ABEAE6F6-0006-47C2-A6DB-8C2E97966F9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98609CD-5AC1-445B-BAEA-6F05D2813AD8}" type="datetime5">
              <a:rPr lang="en-US" smtClean="0"/>
            </a:fld>
            <a:endParaRPr lang="en-US"/>
          </a:p>
        </p:txBody>
      </p:sp>
      <p:sp>
        <p:nvSpPr>
          <p:cNvPr id="5" name="Footer Placeholder 4"/>
          <p:cNvSpPr>
            <a:spLocks noGrp="1"/>
          </p:cNvSpPr>
          <p:nvPr>
            <p:ph type="ftr" sz="quarter" idx="11"/>
          </p:nvPr>
        </p:nvSpPr>
        <p:spPr/>
        <p:txBody>
          <a:bodyPr/>
          <a:lstStyle/>
          <a:p>
            <a:r>
              <a:rPr lang="en-US" smtClean="0"/>
              <a:t>Batch:1 18RBEC81-PROJECT PHASE-II</a:t>
            </a:r>
            <a:endParaRPr lang="en-US"/>
          </a:p>
        </p:txBody>
      </p:sp>
      <p:sp>
        <p:nvSpPr>
          <p:cNvPr id="6" name="Slide Number Placeholder 5"/>
          <p:cNvSpPr>
            <a:spLocks noGrp="1"/>
          </p:cNvSpPr>
          <p:nvPr>
            <p:ph type="sldNum" sz="quarter" idx="12"/>
          </p:nvPr>
        </p:nvSpPr>
        <p:spPr>
          <a:xfrm>
            <a:off x="6248400" y="6308726"/>
            <a:ext cx="1219200" cy="400188"/>
          </a:xfrm>
        </p:spPr>
        <p:txBody>
          <a:bodyPr/>
          <a:lstStyle/>
          <a:p>
            <a:fld id="{ABEAE6F6-0006-47C2-A6DB-8C2E97966F94}" type="slidenum">
              <a:rPr lang="en-US" smtClean="0"/>
            </a:fld>
            <a:endParaRPr lang="en-US"/>
          </a:p>
        </p:txBody>
      </p:sp>
      <p:sp>
        <p:nvSpPr>
          <p:cNvPr id="7" name="Rectangle 6"/>
          <p:cNvSpPr/>
          <p:nvPr userDrawn="1"/>
        </p:nvSpPr>
        <p:spPr>
          <a:xfrm>
            <a:off x="8915400" y="0"/>
            <a:ext cx="2286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2286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8C50959-174C-4721-947B-73D60DBCBFB7}" type="datetime5">
              <a:rPr lang="en-US" smtClean="0"/>
            </a:fld>
            <a:endParaRPr lang="en-US"/>
          </a:p>
        </p:txBody>
      </p:sp>
      <p:sp>
        <p:nvSpPr>
          <p:cNvPr id="5" name="Footer Placeholder 4"/>
          <p:cNvSpPr>
            <a:spLocks noGrp="1"/>
          </p:cNvSpPr>
          <p:nvPr>
            <p:ph type="ftr" sz="quarter" idx="11"/>
          </p:nvPr>
        </p:nvSpPr>
        <p:spPr/>
        <p:txBody>
          <a:bodyPr/>
          <a:lstStyle/>
          <a:p>
            <a:r>
              <a:rPr lang="en-US" smtClean="0"/>
              <a:t>Batch:1 18RBEC81-PROJECT PHASE-II</a:t>
            </a:r>
            <a:endParaRPr lang="en-US"/>
          </a:p>
        </p:txBody>
      </p:sp>
      <p:sp>
        <p:nvSpPr>
          <p:cNvPr id="6" name="Slide Number Placeholder 5"/>
          <p:cNvSpPr>
            <a:spLocks noGrp="1"/>
          </p:cNvSpPr>
          <p:nvPr>
            <p:ph type="sldNum" sz="quarter" idx="12"/>
          </p:nvPr>
        </p:nvSpPr>
        <p:spPr>
          <a:xfrm>
            <a:off x="6553200" y="6356350"/>
            <a:ext cx="914400" cy="365125"/>
          </a:xfrm>
        </p:spPr>
        <p:txBody>
          <a:bodyPr/>
          <a:lstStyle/>
          <a:p>
            <a:fld id="{ABEAE6F6-0006-47C2-A6DB-8C2E97966F9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B20759DD-2A17-46A0-89BD-D9210ADD084A}" type="datetime5">
              <a:rPr lang="en-US" smtClean="0"/>
            </a:fld>
            <a:endParaRPr lang="en-US"/>
          </a:p>
        </p:txBody>
      </p:sp>
      <p:sp>
        <p:nvSpPr>
          <p:cNvPr id="6" name="Footer Placeholder 5"/>
          <p:cNvSpPr>
            <a:spLocks noGrp="1"/>
          </p:cNvSpPr>
          <p:nvPr>
            <p:ph type="ftr" sz="quarter" idx="11"/>
          </p:nvPr>
        </p:nvSpPr>
        <p:spPr/>
        <p:txBody>
          <a:bodyPr/>
          <a:lstStyle/>
          <a:p>
            <a:r>
              <a:rPr lang="en-US" smtClean="0"/>
              <a:t>Batch:1 18RBEC81-PROJECT PHASE-II</a:t>
            </a:r>
            <a:endParaRPr lang="en-US"/>
          </a:p>
        </p:txBody>
      </p:sp>
      <p:sp>
        <p:nvSpPr>
          <p:cNvPr id="7" name="Slide Number Placeholder 6"/>
          <p:cNvSpPr>
            <a:spLocks noGrp="1"/>
          </p:cNvSpPr>
          <p:nvPr>
            <p:ph type="sldNum" sz="quarter" idx="12"/>
          </p:nvPr>
        </p:nvSpPr>
        <p:spPr/>
        <p:txBody>
          <a:bodyPr/>
          <a:lstStyle/>
          <a:p>
            <a:fld id="{ABEAE6F6-0006-47C2-A6DB-8C2E97966F9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DEE1D790-157B-44C8-9693-62E38D926E39}" type="datetime5">
              <a:rPr lang="en-US" smtClean="0"/>
            </a:fld>
            <a:endParaRPr lang="en-US"/>
          </a:p>
        </p:txBody>
      </p:sp>
      <p:sp>
        <p:nvSpPr>
          <p:cNvPr id="8" name="Footer Placeholder 7"/>
          <p:cNvSpPr>
            <a:spLocks noGrp="1"/>
          </p:cNvSpPr>
          <p:nvPr>
            <p:ph type="ftr" sz="quarter" idx="11"/>
          </p:nvPr>
        </p:nvSpPr>
        <p:spPr/>
        <p:txBody>
          <a:bodyPr/>
          <a:lstStyle/>
          <a:p>
            <a:r>
              <a:rPr lang="en-US" smtClean="0"/>
              <a:t>Batch:1 18RBEC81-PROJECT PHASE-II</a:t>
            </a:r>
            <a:endParaRPr lang="en-US"/>
          </a:p>
        </p:txBody>
      </p:sp>
      <p:sp>
        <p:nvSpPr>
          <p:cNvPr id="9" name="Slide Number Placeholder 8"/>
          <p:cNvSpPr>
            <a:spLocks noGrp="1"/>
          </p:cNvSpPr>
          <p:nvPr>
            <p:ph type="sldNum" sz="quarter" idx="12"/>
          </p:nvPr>
        </p:nvSpPr>
        <p:spPr>
          <a:xfrm>
            <a:off x="6172200" y="6356350"/>
            <a:ext cx="838200" cy="350492"/>
          </a:xfrm>
        </p:spPr>
        <p:txBody>
          <a:bodyPr/>
          <a:lstStyle/>
          <a:p>
            <a:fld id="{ABEAE6F6-0006-47C2-A6DB-8C2E97966F9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14A6ACB-EF77-46F2-A79C-38D62EF6CD1C}" type="datetime5">
              <a:rPr lang="en-US" smtClean="0"/>
            </a:fld>
            <a:endParaRPr lang="en-US"/>
          </a:p>
        </p:txBody>
      </p:sp>
      <p:sp>
        <p:nvSpPr>
          <p:cNvPr id="4" name="Footer Placeholder 3"/>
          <p:cNvSpPr>
            <a:spLocks noGrp="1"/>
          </p:cNvSpPr>
          <p:nvPr>
            <p:ph type="ftr" sz="quarter" idx="11"/>
          </p:nvPr>
        </p:nvSpPr>
        <p:spPr/>
        <p:txBody>
          <a:bodyPr/>
          <a:lstStyle/>
          <a:p>
            <a:r>
              <a:rPr lang="en-US" smtClean="0"/>
              <a:t>Batch:1 18RBEC81-PROJECT PHASE-II</a:t>
            </a:r>
            <a:endParaRPr lang="en-US"/>
          </a:p>
        </p:txBody>
      </p:sp>
      <p:sp>
        <p:nvSpPr>
          <p:cNvPr id="5" name="Slide Number Placeholder 4"/>
          <p:cNvSpPr>
            <a:spLocks noGrp="1"/>
          </p:cNvSpPr>
          <p:nvPr>
            <p:ph type="sldNum" sz="quarter" idx="12"/>
          </p:nvPr>
        </p:nvSpPr>
        <p:spPr/>
        <p:txBody>
          <a:bodyPr/>
          <a:lstStyle/>
          <a:p>
            <a:fld id="{ABEAE6F6-0006-47C2-A6DB-8C2E97966F9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D0A6B-6909-4E08-8374-DF47EF249A32}" type="datetime5">
              <a:rPr lang="en-US" smtClean="0"/>
            </a:fld>
            <a:endParaRPr lang="en-US"/>
          </a:p>
        </p:txBody>
      </p:sp>
      <p:sp>
        <p:nvSpPr>
          <p:cNvPr id="3" name="Footer Placeholder 2"/>
          <p:cNvSpPr>
            <a:spLocks noGrp="1"/>
          </p:cNvSpPr>
          <p:nvPr>
            <p:ph type="ftr" sz="quarter" idx="11"/>
          </p:nvPr>
        </p:nvSpPr>
        <p:spPr/>
        <p:txBody>
          <a:bodyPr/>
          <a:lstStyle/>
          <a:p>
            <a:r>
              <a:rPr lang="en-US" smtClean="0"/>
              <a:t>Batch:1 18RBEC81-PROJECT PHASE-II</a:t>
            </a:r>
            <a:endParaRPr lang="en-US"/>
          </a:p>
        </p:txBody>
      </p:sp>
      <p:sp>
        <p:nvSpPr>
          <p:cNvPr id="4" name="Slide Number Placeholder 3"/>
          <p:cNvSpPr>
            <a:spLocks noGrp="1"/>
          </p:cNvSpPr>
          <p:nvPr>
            <p:ph type="sldNum" sz="quarter" idx="12"/>
          </p:nvPr>
        </p:nvSpPr>
        <p:spPr/>
        <p:txBody>
          <a:bodyPr/>
          <a:lstStyle/>
          <a:p>
            <a:fld id="{ABEAE6F6-0006-47C2-A6DB-8C2E97966F9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AE829B3-9BD0-432D-A74C-98EDCA4D9B41}" type="datetime5">
              <a:rPr lang="en-US" smtClean="0"/>
            </a:fld>
            <a:endParaRPr lang="en-US"/>
          </a:p>
        </p:txBody>
      </p:sp>
      <p:sp>
        <p:nvSpPr>
          <p:cNvPr id="6" name="Footer Placeholder 5"/>
          <p:cNvSpPr>
            <a:spLocks noGrp="1"/>
          </p:cNvSpPr>
          <p:nvPr>
            <p:ph type="ftr" sz="quarter" idx="11"/>
          </p:nvPr>
        </p:nvSpPr>
        <p:spPr/>
        <p:txBody>
          <a:bodyPr/>
          <a:lstStyle/>
          <a:p>
            <a:r>
              <a:rPr lang="en-US" smtClean="0"/>
              <a:t>Batch:1 18RBEC81-PROJECT PHASE-II</a:t>
            </a:r>
            <a:endParaRPr lang="en-US"/>
          </a:p>
        </p:txBody>
      </p:sp>
      <p:sp>
        <p:nvSpPr>
          <p:cNvPr id="7" name="Slide Number Placeholder 6"/>
          <p:cNvSpPr>
            <a:spLocks noGrp="1"/>
          </p:cNvSpPr>
          <p:nvPr>
            <p:ph type="sldNum" sz="quarter" idx="12"/>
          </p:nvPr>
        </p:nvSpPr>
        <p:spPr/>
        <p:txBody>
          <a:bodyPr/>
          <a:lstStyle/>
          <a:p>
            <a:fld id="{ABEAE6F6-0006-47C2-A6DB-8C2E97966F9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97B77E4-E7AA-4A01-A1B9-C817BAAFDE48}" type="datetime5">
              <a:rPr lang="en-US" smtClean="0"/>
            </a:fld>
            <a:endParaRPr lang="en-US"/>
          </a:p>
        </p:txBody>
      </p:sp>
      <p:sp>
        <p:nvSpPr>
          <p:cNvPr id="6" name="Footer Placeholder 5"/>
          <p:cNvSpPr>
            <a:spLocks noGrp="1"/>
          </p:cNvSpPr>
          <p:nvPr>
            <p:ph type="ftr" sz="quarter" idx="11"/>
          </p:nvPr>
        </p:nvSpPr>
        <p:spPr/>
        <p:txBody>
          <a:bodyPr/>
          <a:lstStyle/>
          <a:p>
            <a:r>
              <a:rPr lang="en-US" smtClean="0"/>
              <a:t>Batch:1 18RBEC81-PROJECT PHASE-II</a:t>
            </a:r>
            <a:endParaRPr lang="en-US"/>
          </a:p>
        </p:txBody>
      </p:sp>
      <p:sp>
        <p:nvSpPr>
          <p:cNvPr id="7" name="Slide Number Placeholder 6"/>
          <p:cNvSpPr>
            <a:spLocks noGrp="1"/>
          </p:cNvSpPr>
          <p:nvPr>
            <p:ph type="sldNum" sz="quarter" idx="12"/>
          </p:nvPr>
        </p:nvSpPr>
        <p:spPr/>
        <p:txBody>
          <a:bodyPr/>
          <a:lstStyle/>
          <a:p>
            <a:fld id="{ABEAE6F6-0006-47C2-A6DB-8C2E97966F9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7DD93D-DF3D-4141-A1CA-0A7C69C63FC3}" type="datetime5">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Batch:1 18RBEC81-PROJECT PHASE-II</a:t>
            </a:r>
            <a:endParaRPr lang="en-US"/>
          </a:p>
        </p:txBody>
      </p:sp>
      <p:sp>
        <p:nvSpPr>
          <p:cNvPr id="6" name="Slide Number Placeholder 5"/>
          <p:cNvSpPr>
            <a:spLocks noGrp="1"/>
          </p:cNvSpPr>
          <p:nvPr>
            <p:ph type="sldNum" sz="quarter" idx="4"/>
          </p:nvPr>
        </p:nvSpPr>
        <p:spPr>
          <a:xfrm>
            <a:off x="6553200" y="6308724"/>
            <a:ext cx="1295400" cy="412751"/>
          </a:xfrm>
          <a:prstGeom prst="rect">
            <a:avLst/>
          </a:prstGeom>
        </p:spPr>
        <p:txBody>
          <a:bodyPr vert="horz" lIns="91440" tIns="45720" rIns="91440" bIns="45720" rtlCol="0" anchor="ctr"/>
          <a:lstStyle>
            <a:lvl1pPr algn="r">
              <a:defRPr sz="1200">
                <a:solidFill>
                  <a:schemeClr val="tx1">
                    <a:tint val="75000"/>
                  </a:schemeClr>
                </a:solidFill>
              </a:defRPr>
            </a:lvl1pPr>
          </a:lstStyle>
          <a:p>
            <a:fld id="{ABEAE6F6-0006-47C2-A6DB-8C2E97966F94}" type="slidenum">
              <a:rPr lang="en-US" smtClean="0"/>
            </a:fld>
            <a:endParaRPr lang="en-US"/>
          </a:p>
        </p:txBody>
      </p:sp>
      <p:pic>
        <p:nvPicPr>
          <p:cNvPr id="7" name="Picture 2"/>
          <p:cNvPicPr>
            <a:picLocks noChangeAspect="1" noChangeArrowheads="1"/>
          </p:cNvPicPr>
          <p:nvPr userDrawn="1"/>
        </p:nvPicPr>
        <p:blipFill>
          <a:blip r:embed="rId12" cstate="print"/>
          <a:srcRect/>
          <a:stretch>
            <a:fillRect/>
          </a:stretch>
        </p:blipFill>
        <p:spPr bwMode="auto">
          <a:xfrm>
            <a:off x="7924800" y="6126163"/>
            <a:ext cx="914400" cy="731837"/>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image" Target="../media/image18.jpeg"/><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2" Type="http://schemas.openxmlformats.org/officeDocument/2006/relationships/slideLayout" Target="../slideLayouts/slideLayout2.xml"/><Relationship Id="rId11" Type="http://schemas.openxmlformats.org/officeDocument/2006/relationships/image" Target="../media/image21.jpeg"/><Relationship Id="rId10" Type="http://schemas.openxmlformats.org/officeDocument/2006/relationships/image" Target="../media/image20.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38400" y="457200"/>
            <a:ext cx="4210050" cy="1151890"/>
          </a:xfrm>
          <a:prstGeom prst="rect">
            <a:avLst/>
          </a:prstGeom>
          <a:noFill/>
          <a:ln>
            <a:noFill/>
          </a:ln>
        </p:spPr>
      </p:pic>
      <p:sp>
        <p:nvSpPr>
          <p:cNvPr id="4" name="TextBox 3"/>
          <p:cNvSpPr txBox="1"/>
          <p:nvPr/>
        </p:nvSpPr>
        <p:spPr>
          <a:xfrm>
            <a:off x="713105" y="2165985"/>
            <a:ext cx="7781290" cy="1772920"/>
          </a:xfrm>
          <a:prstGeom prst="rect">
            <a:avLst/>
          </a:prstGeom>
          <a:noFill/>
          <a:extLst>
            <a:ext uri="{909E8E84-426E-40DD-AFC4-6F175D3DCCD1}">
              <a14:hiddenFill xmlns:a14="http://schemas.microsoft.com/office/drawing/2010/main">
                <a:solidFill>
                  <a:schemeClr val="bg2"/>
                </a:solidFill>
              </a14:hiddenFill>
            </a:ext>
          </a:extLst>
        </p:spPr>
        <p:txBody>
          <a:bodyPr wrap="square" rtlCol="0">
            <a:noAutofit/>
          </a:bodyPr>
          <a:p>
            <a:pPr algn="ctr"/>
            <a:r>
              <a:rPr lang="en-IN" altLang="en-US" sz="3400" b="1" i="0" dirty="0">
                <a:solidFill>
                  <a:schemeClr val="accent1">
                    <a:lumMod val="75000"/>
                  </a:schemeClr>
                </a:solidFill>
                <a:effectLst/>
                <a:latin typeface="Times New Roman" panose="02020603050405020304" pitchFamily="18" charset="0"/>
                <a:cs typeface="Times New Roman" panose="02020603050405020304" pitchFamily="18" charset="0"/>
              </a:rPr>
              <a:t>“</a:t>
            </a:r>
            <a:r>
              <a:rPr lang="en-US" altLang="en-US" sz="3400" b="1" i="0" dirty="0">
                <a:solidFill>
                  <a:schemeClr val="accent1">
                    <a:lumMod val="75000"/>
                  </a:schemeClr>
                </a:solidFill>
                <a:effectLst/>
                <a:latin typeface="Times New Roman" panose="02020603050405020304" pitchFamily="18" charset="0"/>
                <a:cs typeface="Times New Roman" panose="02020603050405020304" pitchFamily="18" charset="0"/>
              </a:rPr>
              <a:t>MobileNet Neural Network skin disease detector with Raspberry pi Integrated to Telegram</a:t>
            </a:r>
            <a:r>
              <a:rPr lang="en-IN" altLang="en-US" sz="3400" b="1" i="0" dirty="0">
                <a:solidFill>
                  <a:schemeClr val="accent1">
                    <a:lumMod val="75000"/>
                  </a:schemeClr>
                </a:solidFill>
                <a:effectLst/>
                <a:latin typeface="Times New Roman" panose="02020603050405020304" pitchFamily="18" charset="0"/>
                <a:cs typeface="Times New Roman" panose="02020603050405020304" pitchFamily="18" charset="0"/>
              </a:rPr>
              <a:t>”</a:t>
            </a:r>
            <a:endParaRPr lang="en-IN" altLang="en-US" sz="3400" b="1" i="0" dirty="0">
              <a:solidFill>
                <a:schemeClr val="accent1">
                  <a:lumMod val="75000"/>
                </a:schemeClr>
              </a:solidFill>
              <a:effectLst/>
              <a:latin typeface="Times New Roman" panose="02020603050405020304" pitchFamily="18" charset="0"/>
              <a:cs typeface="Times New Roman" panose="02020603050405020304" pitchFamily="18" charset="0"/>
            </a:endParaRPr>
          </a:p>
        </p:txBody>
      </p:sp>
      <p:sp>
        <p:nvSpPr>
          <p:cNvPr id="13" name="Text Box 12"/>
          <p:cNvSpPr txBox="1"/>
          <p:nvPr/>
        </p:nvSpPr>
        <p:spPr>
          <a:xfrm>
            <a:off x="768350" y="4495800"/>
            <a:ext cx="3943985" cy="1630045"/>
          </a:xfrm>
          <a:prstGeom prst="rect">
            <a:avLst/>
          </a:prstGeom>
          <a:noFill/>
        </p:spPr>
        <p:txBody>
          <a:bodyPr wrap="square" rtlCol="0" anchor="t">
            <a:spAutoFit/>
          </a:bodyPr>
          <a:p>
            <a:r>
              <a:rPr lang="en-US" sz="2000" b="1" dirty="0">
                <a:solidFill>
                  <a:schemeClr val="accent1">
                    <a:lumMod val="50000"/>
                  </a:schemeClr>
                </a:solidFill>
                <a:effectLst/>
                <a:latin typeface="Times New Roman" panose="02020603050405020304" pitchFamily="18" charset="0"/>
                <a:cs typeface="Times New Roman" panose="02020603050405020304" pitchFamily="18" charset="0"/>
                <a:sym typeface="+mn-ea"/>
              </a:rPr>
              <a:t>Batch Members :</a:t>
            </a:r>
            <a:endParaRPr lang="en-US" sz="2000" b="1" dirty="0">
              <a:solidFill>
                <a:schemeClr val="accent1">
                  <a:lumMod val="50000"/>
                </a:schemeClr>
              </a:solidFill>
              <a:effectLst/>
              <a:latin typeface="Times New Roman" panose="02020603050405020304" pitchFamily="18" charset="0"/>
              <a:cs typeface="Times New Roman" panose="02020603050405020304" pitchFamily="18" charset="0"/>
            </a:endParaRPr>
          </a:p>
          <a:p>
            <a:r>
              <a:rPr lang="en-IN" altLang="en-US" sz="2000" b="1" dirty="0">
                <a:latin typeface="Times New Roman" panose="02020603050405020304" pitchFamily="18" charset="0"/>
                <a:cs typeface="Times New Roman" panose="02020603050405020304" pitchFamily="18" charset="0"/>
                <a:sym typeface="+mn-ea"/>
              </a:rPr>
              <a:t>N.SHANMUKHA SAI (21603107)</a:t>
            </a:r>
            <a:endParaRPr lang="en-IN" altLang="en-US" sz="2000" b="1" dirty="0">
              <a:latin typeface="Times New Roman" panose="02020603050405020304" pitchFamily="18" charset="0"/>
              <a:cs typeface="Times New Roman" panose="02020603050405020304" pitchFamily="18" charset="0"/>
            </a:endParaRPr>
          </a:p>
          <a:p>
            <a:r>
              <a:rPr lang="en-IN" altLang="en-US" sz="2000" b="1" dirty="0">
                <a:latin typeface="Times New Roman" panose="02020603050405020304" pitchFamily="18" charset="0"/>
                <a:cs typeface="Times New Roman" panose="02020603050405020304" pitchFamily="18" charset="0"/>
                <a:sym typeface="+mn-ea"/>
              </a:rPr>
              <a:t>E.AARTHI (21603116)</a:t>
            </a:r>
            <a:endParaRPr lang="en-IN" alt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sym typeface="+mn-ea"/>
              </a:rPr>
              <a:t>Department of ECE</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sym typeface="+mn-ea"/>
              </a:rPr>
              <a:t>VISTAS</a:t>
            </a:r>
            <a:endParaRPr lang="en-US" sz="2000" b="1" dirty="0">
              <a:latin typeface="Times New Roman" panose="02020603050405020304" pitchFamily="18" charset="0"/>
              <a:cs typeface="Times New Roman" panose="02020603050405020304" pitchFamily="18" charset="0"/>
              <a:sym typeface="+mn-ea"/>
            </a:endParaRPr>
          </a:p>
        </p:txBody>
      </p:sp>
      <p:sp>
        <p:nvSpPr>
          <p:cNvPr id="14" name="Text Box 13"/>
          <p:cNvSpPr txBox="1"/>
          <p:nvPr/>
        </p:nvSpPr>
        <p:spPr>
          <a:xfrm>
            <a:off x="5410200" y="4445000"/>
            <a:ext cx="4572000" cy="1630045"/>
          </a:xfrm>
          <a:prstGeom prst="rect">
            <a:avLst/>
          </a:prstGeom>
          <a:noFill/>
        </p:spPr>
        <p:txBody>
          <a:bodyPr wrap="square" rtlCol="0" anchor="t">
            <a:spAutoFit/>
          </a:bodyPr>
          <a:p>
            <a:r>
              <a:rPr lang="en-US" sz="2000" b="1" dirty="0">
                <a:solidFill>
                  <a:srgbClr val="002060"/>
                </a:solidFill>
                <a:latin typeface="Times New Roman" panose="02020603050405020304" pitchFamily="18" charset="0"/>
                <a:cs typeface="Times New Roman" panose="02020603050405020304" pitchFamily="18" charset="0"/>
                <a:sym typeface="+mn-ea"/>
              </a:rPr>
              <a:t>Supervisor:</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sym typeface="+mn-ea"/>
              </a:rPr>
              <a:t>DR.</a:t>
            </a:r>
            <a:r>
              <a:rPr lang="en-IN" altLang="en-US" sz="2000" b="1" dirty="0">
                <a:latin typeface="Times New Roman" panose="02020603050405020304" pitchFamily="18" charset="0"/>
                <a:cs typeface="Times New Roman" panose="02020603050405020304" pitchFamily="18" charset="0"/>
                <a:sym typeface="+mn-ea"/>
              </a:rPr>
              <a:t>MADONA B</a:t>
            </a:r>
            <a:r>
              <a:rPr lang="en-US" altLang="en-IN" sz="2000" b="1" dirty="0">
                <a:latin typeface="Times New Roman" panose="02020603050405020304" pitchFamily="18" charset="0"/>
                <a:cs typeface="Times New Roman" panose="02020603050405020304" pitchFamily="18" charset="0"/>
                <a:sym typeface="+mn-ea"/>
              </a:rPr>
              <a:t>.</a:t>
            </a:r>
            <a:r>
              <a:rPr lang="en-IN" altLang="en-US" sz="2000" b="1" dirty="0">
                <a:latin typeface="Times New Roman" panose="02020603050405020304" pitchFamily="18" charset="0"/>
                <a:cs typeface="Times New Roman" panose="02020603050405020304" pitchFamily="18" charset="0"/>
                <a:sym typeface="+mn-ea"/>
              </a:rPr>
              <a:t> SAHAAI</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sym typeface="+mn-ea"/>
              </a:rPr>
              <a:t>Ass</a:t>
            </a:r>
            <a:r>
              <a:rPr lang="en-IN" altLang="en-US" sz="2000" b="1" dirty="0">
                <a:latin typeface="Times New Roman" panose="02020603050405020304" pitchFamily="18" charset="0"/>
                <a:cs typeface="Times New Roman" panose="02020603050405020304" pitchFamily="18" charset="0"/>
                <a:sym typeface="+mn-ea"/>
              </a:rPr>
              <a:t>ist</a:t>
            </a:r>
            <a:r>
              <a:rPr lang="en-US" altLang="en-IN" sz="2000" b="1" dirty="0">
                <a:latin typeface="Times New Roman" panose="02020603050405020304" pitchFamily="18" charset="0"/>
                <a:cs typeface="Times New Roman" panose="02020603050405020304" pitchFamily="18" charset="0"/>
                <a:sym typeface="+mn-ea"/>
              </a:rPr>
              <a:t>a</a:t>
            </a:r>
            <a:r>
              <a:rPr lang="en-IN" altLang="en-US" sz="2000" b="1" dirty="0">
                <a:latin typeface="Times New Roman" panose="02020603050405020304" pitchFamily="18" charset="0"/>
                <a:cs typeface="Times New Roman" panose="02020603050405020304" pitchFamily="18" charset="0"/>
                <a:sym typeface="+mn-ea"/>
              </a:rPr>
              <a:t>nt</a:t>
            </a:r>
            <a:r>
              <a:rPr lang="en-US" sz="2000" b="1" dirty="0">
                <a:latin typeface="Times New Roman" panose="02020603050405020304" pitchFamily="18" charset="0"/>
                <a:cs typeface="Times New Roman" panose="02020603050405020304" pitchFamily="18" charset="0"/>
                <a:sym typeface="+mn-ea"/>
              </a:rPr>
              <a:t> professor</a:t>
            </a:r>
            <a:endParaRPr lang="en-US" sz="2000" b="1" dirty="0">
              <a:latin typeface="Times New Roman" panose="02020603050405020304" pitchFamily="18" charset="0"/>
              <a:cs typeface="Times New Roman" panose="02020603050405020304" pitchFamily="18" charset="0"/>
              <a:sym typeface="+mn-ea"/>
            </a:endParaRPr>
          </a:p>
          <a:p>
            <a:r>
              <a:rPr lang="en-US" sz="2000" b="1" dirty="0">
                <a:latin typeface="Times New Roman" panose="02020603050405020304" pitchFamily="18" charset="0"/>
                <a:cs typeface="Times New Roman" panose="02020603050405020304" pitchFamily="18" charset="0"/>
                <a:sym typeface="+mn-ea"/>
              </a:rPr>
              <a:t>Department of ECE</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sym typeface="+mn-ea"/>
              </a:rPr>
              <a:t>VISTAS</a:t>
            </a:r>
            <a:endParaRPr lang="en-US" sz="2000" b="1" dirty="0">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842645"/>
          </a:xfrm>
        </p:spPr>
        <p:txBody>
          <a:bodyPr/>
          <a:p>
            <a:r>
              <a:rPr lang="en-US" sz="3600" b="1">
                <a:solidFill>
                  <a:schemeClr val="tx2">
                    <a:lumMod val="75000"/>
                  </a:schemeClr>
                </a:solidFill>
                <a:latin typeface="Cambria" panose="02040503050406030204" pitchFamily="18" charset="0"/>
                <a:cs typeface="Cambria" panose="02040503050406030204" pitchFamily="18" charset="0"/>
              </a:rPr>
              <a:t>Apparatus</a:t>
            </a:r>
            <a:endParaRPr lang="en-US" sz="3600" b="1">
              <a:solidFill>
                <a:schemeClr val="tx2">
                  <a:lumMod val="75000"/>
                </a:schemeClr>
              </a:solidFill>
              <a:latin typeface="Cambria" panose="02040503050406030204" pitchFamily="18" charset="0"/>
              <a:cs typeface="Cambria" panose="02040503050406030204" pitchFamily="18" charset="0"/>
            </a:endParaRPr>
          </a:p>
        </p:txBody>
      </p:sp>
      <p:pic>
        <p:nvPicPr>
          <p:cNvPr id="7" name="Picture 6"/>
          <p:cNvPicPr/>
          <p:nvPr/>
        </p:nvPicPr>
        <p:blipFill>
          <a:blip r:embed="rId1"/>
          <a:stretch>
            <a:fillRect/>
          </a:stretch>
        </p:blipFill>
        <p:spPr>
          <a:xfrm>
            <a:off x="3654425" y="1171575"/>
            <a:ext cx="2603500" cy="1474470"/>
          </a:xfrm>
          <a:prstGeom prst="rect">
            <a:avLst/>
          </a:prstGeom>
        </p:spPr>
      </p:pic>
      <p:pic>
        <p:nvPicPr>
          <p:cNvPr id="8" name="Picture 7"/>
          <p:cNvPicPr/>
          <p:nvPr/>
        </p:nvPicPr>
        <p:blipFill>
          <a:blip r:embed="rId2"/>
          <a:stretch>
            <a:fillRect/>
          </a:stretch>
        </p:blipFill>
        <p:spPr>
          <a:xfrm>
            <a:off x="685800" y="1341755"/>
            <a:ext cx="1958975" cy="1316355"/>
          </a:xfrm>
          <a:prstGeom prst="rect">
            <a:avLst/>
          </a:prstGeom>
        </p:spPr>
      </p:pic>
      <p:pic>
        <p:nvPicPr>
          <p:cNvPr id="9" name="Picture 8"/>
          <p:cNvPicPr/>
          <p:nvPr/>
        </p:nvPicPr>
        <p:blipFill>
          <a:blip r:embed="rId3"/>
          <a:stretch>
            <a:fillRect/>
          </a:stretch>
        </p:blipFill>
        <p:spPr>
          <a:xfrm>
            <a:off x="685800" y="3773805"/>
            <a:ext cx="1924685" cy="1344930"/>
          </a:xfrm>
          <a:prstGeom prst="rect">
            <a:avLst/>
          </a:prstGeom>
        </p:spPr>
      </p:pic>
      <p:pic>
        <p:nvPicPr>
          <p:cNvPr id="10" name="Picture 9"/>
          <p:cNvPicPr/>
          <p:nvPr/>
        </p:nvPicPr>
        <p:blipFill>
          <a:blip r:embed="rId4"/>
          <a:srcRect l="9913" t="13725" r="10781" b="3017"/>
          <a:stretch>
            <a:fillRect/>
          </a:stretch>
        </p:blipFill>
        <p:spPr>
          <a:xfrm>
            <a:off x="3733800" y="3622040"/>
            <a:ext cx="2111375" cy="1568450"/>
          </a:xfrm>
          <a:prstGeom prst="rect">
            <a:avLst/>
          </a:prstGeom>
        </p:spPr>
      </p:pic>
      <p:pic>
        <p:nvPicPr>
          <p:cNvPr id="11" name="Picture 10"/>
          <p:cNvPicPr/>
          <p:nvPr/>
        </p:nvPicPr>
        <p:blipFill>
          <a:blip r:embed="rId5"/>
          <a:stretch>
            <a:fillRect/>
          </a:stretch>
        </p:blipFill>
        <p:spPr>
          <a:xfrm>
            <a:off x="6705600" y="3657600"/>
            <a:ext cx="1998980" cy="1344930"/>
          </a:xfrm>
          <a:prstGeom prst="rect">
            <a:avLst/>
          </a:prstGeom>
        </p:spPr>
      </p:pic>
      <p:sp>
        <p:nvSpPr>
          <p:cNvPr id="13" name="Text Box 12"/>
          <p:cNvSpPr txBox="1"/>
          <p:nvPr/>
        </p:nvSpPr>
        <p:spPr>
          <a:xfrm>
            <a:off x="381000" y="2819400"/>
            <a:ext cx="3048000" cy="368300"/>
          </a:xfrm>
          <a:prstGeom prst="rect">
            <a:avLst/>
          </a:prstGeom>
          <a:solidFill>
            <a:schemeClr val="accent4">
              <a:lumMod val="20000"/>
              <a:lumOff val="80000"/>
            </a:schemeClr>
          </a:solidFill>
        </p:spPr>
        <p:txBody>
          <a:bodyPr wrap="square" rtlCol="0">
            <a:spAutoFit/>
          </a:bodyPr>
          <a:p>
            <a:r>
              <a:rPr lang="en-US">
                <a:latin typeface="Times New Roman" panose="02020603050405020304" pitchFamily="18" charset="0"/>
                <a:cs typeface="Times New Roman" panose="02020603050405020304" pitchFamily="18" charset="0"/>
              </a:rPr>
              <a:t>Power Supply for Raspberry pi </a:t>
            </a:r>
            <a:endParaRPr lang="en-US">
              <a:latin typeface="Times New Roman" panose="02020603050405020304" pitchFamily="18" charset="0"/>
              <a:cs typeface="Times New Roman" panose="02020603050405020304" pitchFamily="18" charset="0"/>
            </a:endParaRPr>
          </a:p>
        </p:txBody>
      </p:sp>
      <p:sp>
        <p:nvSpPr>
          <p:cNvPr id="14" name="Text Box 13"/>
          <p:cNvSpPr txBox="1"/>
          <p:nvPr/>
        </p:nvSpPr>
        <p:spPr>
          <a:xfrm>
            <a:off x="4191000" y="2819400"/>
            <a:ext cx="1527810" cy="368300"/>
          </a:xfrm>
          <a:prstGeom prst="rect">
            <a:avLst/>
          </a:prstGeom>
          <a:solidFill>
            <a:schemeClr val="accent4">
              <a:lumMod val="20000"/>
              <a:lumOff val="80000"/>
            </a:schemeClr>
          </a:solidFill>
        </p:spPr>
        <p:txBody>
          <a:bodyPr wrap="square" rtlCol="0">
            <a:spAutoFit/>
          </a:bodyPr>
          <a:p>
            <a:r>
              <a:rPr lang="en-US">
                <a:latin typeface="Times New Roman" panose="02020603050405020304" pitchFamily="18" charset="0"/>
                <a:cs typeface="Times New Roman" panose="02020603050405020304" pitchFamily="18" charset="0"/>
              </a:rPr>
              <a:t>Raspberry pi </a:t>
            </a:r>
            <a:endParaRPr lang="en-US">
              <a:latin typeface="Times New Roman" panose="02020603050405020304" pitchFamily="18" charset="0"/>
              <a:cs typeface="Times New Roman" panose="02020603050405020304" pitchFamily="18" charset="0"/>
            </a:endParaRPr>
          </a:p>
        </p:txBody>
      </p:sp>
      <p:sp>
        <p:nvSpPr>
          <p:cNvPr id="15" name="Text Box 14"/>
          <p:cNvSpPr txBox="1"/>
          <p:nvPr/>
        </p:nvSpPr>
        <p:spPr>
          <a:xfrm>
            <a:off x="990600" y="5181600"/>
            <a:ext cx="1421765" cy="368300"/>
          </a:xfrm>
          <a:prstGeom prst="rect">
            <a:avLst/>
          </a:prstGeom>
          <a:solidFill>
            <a:schemeClr val="accent4">
              <a:lumMod val="20000"/>
              <a:lumOff val="80000"/>
            </a:schemeClr>
          </a:solidFill>
        </p:spPr>
        <p:txBody>
          <a:bodyPr wrap="square" rtlCol="0">
            <a:spAutoFit/>
          </a:bodyPr>
          <a:p>
            <a:r>
              <a:rPr lang="en-US">
                <a:latin typeface="Times New Roman" panose="02020603050405020304" pitchFamily="18" charset="0"/>
                <a:cs typeface="Times New Roman" panose="02020603050405020304" pitchFamily="18" charset="0"/>
              </a:rPr>
              <a:t>HDMI cable</a:t>
            </a:r>
            <a:endParaRPr lang="en-US">
              <a:latin typeface="Times New Roman" panose="02020603050405020304" pitchFamily="18" charset="0"/>
              <a:cs typeface="Times New Roman" panose="02020603050405020304" pitchFamily="18" charset="0"/>
            </a:endParaRPr>
          </a:p>
        </p:txBody>
      </p:sp>
      <p:sp>
        <p:nvSpPr>
          <p:cNvPr id="16" name="Text Box 15"/>
          <p:cNvSpPr txBox="1"/>
          <p:nvPr/>
        </p:nvSpPr>
        <p:spPr>
          <a:xfrm>
            <a:off x="4572000" y="5181600"/>
            <a:ext cx="970280" cy="368300"/>
          </a:xfrm>
          <a:prstGeom prst="rect">
            <a:avLst/>
          </a:prstGeom>
          <a:solidFill>
            <a:schemeClr val="accent4">
              <a:lumMod val="20000"/>
              <a:lumOff val="80000"/>
            </a:schemeClr>
          </a:solidFill>
        </p:spPr>
        <p:txBody>
          <a:bodyPr wrap="square" rtlCol="0">
            <a:spAutoFit/>
          </a:bodyPr>
          <a:p>
            <a:r>
              <a:rPr lang="en-US">
                <a:latin typeface="Times New Roman" panose="02020603050405020304" pitchFamily="18" charset="0"/>
                <a:cs typeface="Times New Roman" panose="02020603050405020304" pitchFamily="18" charset="0"/>
              </a:rPr>
              <a:t>Display</a:t>
            </a:r>
            <a:endParaRPr lang="en-US">
              <a:latin typeface="Times New Roman" panose="02020603050405020304" pitchFamily="18" charset="0"/>
              <a:cs typeface="Times New Roman" panose="02020603050405020304" pitchFamily="18" charset="0"/>
            </a:endParaRPr>
          </a:p>
        </p:txBody>
      </p:sp>
      <p:sp>
        <p:nvSpPr>
          <p:cNvPr id="17" name="Text Box 16"/>
          <p:cNvSpPr txBox="1"/>
          <p:nvPr/>
        </p:nvSpPr>
        <p:spPr>
          <a:xfrm>
            <a:off x="6640195" y="5194300"/>
            <a:ext cx="2172970" cy="645160"/>
          </a:xfrm>
          <a:prstGeom prst="rect">
            <a:avLst/>
          </a:prstGeom>
          <a:solidFill>
            <a:schemeClr val="accent4">
              <a:lumMod val="20000"/>
              <a:lumOff val="80000"/>
            </a:schemeClr>
          </a:solidFill>
        </p:spPr>
        <p:txBody>
          <a:bodyPr wrap="square" rtlCol="0">
            <a:spAutoFit/>
          </a:bodyPr>
          <a:p>
            <a:r>
              <a:rPr lang="en-US">
                <a:latin typeface="Times New Roman" panose="02020603050405020304" pitchFamily="18" charset="0"/>
                <a:cs typeface="Times New Roman" panose="02020603050405020304" pitchFamily="18" charset="0"/>
              </a:rPr>
              <a:t>A Mobile phone </a:t>
            </a:r>
            <a:r>
              <a:rPr lang="en-IN" altLang="en-US">
                <a:latin typeface="Times New Roman" panose="02020603050405020304" pitchFamily="18" charset="0"/>
                <a:cs typeface="Times New Roman" panose="02020603050405020304" pitchFamily="18" charset="0"/>
              </a:rPr>
              <a:t>with Telegram Application</a:t>
            </a: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pic>
        <p:nvPicPr>
          <p:cNvPr id="18" name="Picture 17"/>
          <p:cNvPicPr/>
          <p:nvPr/>
        </p:nvPicPr>
        <p:blipFill>
          <a:blip r:embed="rId6"/>
          <a:srcRect l="5557" t="18260" r="13869" b="20872"/>
          <a:stretch>
            <a:fillRect/>
          </a:stretch>
        </p:blipFill>
        <p:spPr>
          <a:xfrm>
            <a:off x="6858000" y="1371600"/>
            <a:ext cx="1750060" cy="1038860"/>
          </a:xfrm>
          <a:prstGeom prst="rect">
            <a:avLst/>
          </a:prstGeom>
        </p:spPr>
      </p:pic>
      <p:sp>
        <p:nvSpPr>
          <p:cNvPr id="20" name="Text Box 19"/>
          <p:cNvSpPr txBox="1"/>
          <p:nvPr/>
        </p:nvSpPr>
        <p:spPr>
          <a:xfrm>
            <a:off x="6781800" y="2819400"/>
            <a:ext cx="1982470" cy="367665"/>
          </a:xfrm>
          <a:prstGeom prst="rect">
            <a:avLst/>
          </a:prstGeom>
          <a:solidFill>
            <a:schemeClr val="accent4">
              <a:lumMod val="20000"/>
              <a:lumOff val="80000"/>
            </a:schemeClr>
          </a:solidFill>
        </p:spPr>
        <p:txBody>
          <a:bodyPr wrap="square" rtlCol="0">
            <a:noAutofit/>
          </a:bodyPr>
          <a:p>
            <a:r>
              <a:rPr lang="en-US">
                <a:latin typeface="Times New Roman" panose="02020603050405020304" pitchFamily="18" charset="0"/>
                <a:cs typeface="Times New Roman" panose="02020603050405020304" pitchFamily="18" charset="0"/>
              </a:rPr>
              <a:t>SD card for storage</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715645"/>
          </a:xfrm>
        </p:spPr>
        <p:txBody>
          <a:bodyPr/>
          <a:p>
            <a:r>
              <a:rPr lang="en-US" sz="3600" b="1">
                <a:solidFill>
                  <a:schemeClr val="tx2">
                    <a:lumMod val="75000"/>
                  </a:schemeClr>
                </a:solidFill>
                <a:latin typeface="Cambria" panose="02040503050406030204" pitchFamily="18" charset="0"/>
                <a:cs typeface="Cambria" panose="02040503050406030204" pitchFamily="18" charset="0"/>
              </a:rPr>
              <a:t>Dataset sample Images</a:t>
            </a:r>
            <a:endParaRPr lang="en-US" sz="3600" b="1">
              <a:solidFill>
                <a:schemeClr val="tx2">
                  <a:lumMod val="75000"/>
                </a:schemeClr>
              </a:solidFill>
              <a:latin typeface="Cambria" panose="02040503050406030204" pitchFamily="18" charset="0"/>
              <a:cs typeface="Cambria" panose="02040503050406030204" pitchFamily="18" charset="0"/>
            </a:endParaRPr>
          </a:p>
        </p:txBody>
      </p:sp>
      <p:grpSp>
        <p:nvGrpSpPr>
          <p:cNvPr id="9" name="Group 8"/>
          <p:cNvGrpSpPr/>
          <p:nvPr/>
        </p:nvGrpSpPr>
        <p:grpSpPr>
          <a:xfrm>
            <a:off x="1677035" y="1066800"/>
            <a:ext cx="5876925" cy="3517900"/>
            <a:chOff x="2516" y="1426"/>
            <a:chExt cx="13889" cy="6439"/>
          </a:xfrm>
        </p:grpSpPr>
        <p:pic>
          <p:nvPicPr>
            <p:cNvPr id="7" name="Picture 6"/>
            <p:cNvPicPr/>
            <p:nvPr/>
          </p:nvPicPr>
          <p:blipFill>
            <a:blip r:embed="rId1"/>
            <a:stretch>
              <a:fillRect/>
            </a:stretch>
          </p:blipFill>
          <p:spPr>
            <a:xfrm>
              <a:off x="2516" y="1426"/>
              <a:ext cx="3282" cy="1671"/>
            </a:xfrm>
            <a:prstGeom prst="rect">
              <a:avLst/>
            </a:prstGeom>
          </p:spPr>
        </p:pic>
        <p:pic>
          <p:nvPicPr>
            <p:cNvPr id="8" name="Picture 7"/>
            <p:cNvPicPr/>
            <p:nvPr/>
          </p:nvPicPr>
          <p:blipFill>
            <a:blip r:embed="rId2"/>
            <a:stretch>
              <a:fillRect/>
            </a:stretch>
          </p:blipFill>
          <p:spPr>
            <a:xfrm>
              <a:off x="6125" y="1426"/>
              <a:ext cx="3229" cy="1671"/>
            </a:xfrm>
            <a:prstGeom prst="rect">
              <a:avLst/>
            </a:prstGeom>
          </p:spPr>
        </p:pic>
        <p:pic>
          <p:nvPicPr>
            <p:cNvPr id="10" name="Picture 9"/>
            <p:cNvPicPr/>
            <p:nvPr/>
          </p:nvPicPr>
          <p:blipFill>
            <a:blip r:embed="rId3"/>
            <a:stretch>
              <a:fillRect/>
            </a:stretch>
          </p:blipFill>
          <p:spPr>
            <a:xfrm>
              <a:off x="13169" y="1426"/>
              <a:ext cx="3229" cy="1671"/>
            </a:xfrm>
            <a:prstGeom prst="rect">
              <a:avLst/>
            </a:prstGeom>
          </p:spPr>
        </p:pic>
        <p:pic>
          <p:nvPicPr>
            <p:cNvPr id="11" name="Picture 10"/>
            <p:cNvPicPr/>
            <p:nvPr/>
          </p:nvPicPr>
          <p:blipFill>
            <a:blip r:embed="rId4"/>
            <a:stretch>
              <a:fillRect/>
            </a:stretch>
          </p:blipFill>
          <p:spPr>
            <a:xfrm>
              <a:off x="9681" y="1426"/>
              <a:ext cx="3161" cy="1671"/>
            </a:xfrm>
            <a:prstGeom prst="rect">
              <a:avLst/>
            </a:prstGeom>
          </p:spPr>
        </p:pic>
        <p:pic>
          <p:nvPicPr>
            <p:cNvPr id="12" name="Picture 11"/>
            <p:cNvPicPr/>
            <p:nvPr/>
          </p:nvPicPr>
          <p:blipFill>
            <a:blip r:embed="rId3"/>
            <a:stretch>
              <a:fillRect/>
            </a:stretch>
          </p:blipFill>
          <p:spPr>
            <a:xfrm>
              <a:off x="2516" y="3668"/>
              <a:ext cx="3283" cy="1877"/>
            </a:xfrm>
            <a:prstGeom prst="rect">
              <a:avLst/>
            </a:prstGeom>
          </p:spPr>
        </p:pic>
        <p:pic>
          <p:nvPicPr>
            <p:cNvPr id="13" name="Picture 12"/>
            <p:cNvPicPr/>
            <p:nvPr/>
          </p:nvPicPr>
          <p:blipFill>
            <a:blip r:embed="rId5"/>
            <a:stretch>
              <a:fillRect/>
            </a:stretch>
          </p:blipFill>
          <p:spPr>
            <a:xfrm>
              <a:off x="6125" y="3669"/>
              <a:ext cx="3315" cy="1876"/>
            </a:xfrm>
            <a:prstGeom prst="rect">
              <a:avLst/>
            </a:prstGeom>
          </p:spPr>
        </p:pic>
        <p:pic>
          <p:nvPicPr>
            <p:cNvPr id="14" name="Picture 13"/>
            <p:cNvPicPr/>
            <p:nvPr/>
          </p:nvPicPr>
          <p:blipFill>
            <a:blip r:embed="rId6"/>
            <a:stretch>
              <a:fillRect/>
            </a:stretch>
          </p:blipFill>
          <p:spPr>
            <a:xfrm>
              <a:off x="9766" y="3668"/>
              <a:ext cx="3149" cy="1877"/>
            </a:xfrm>
            <a:prstGeom prst="rect">
              <a:avLst/>
            </a:prstGeom>
          </p:spPr>
        </p:pic>
        <p:pic>
          <p:nvPicPr>
            <p:cNvPr id="15" name="Picture 14"/>
            <p:cNvPicPr/>
            <p:nvPr/>
          </p:nvPicPr>
          <p:blipFill>
            <a:blip r:embed="rId7"/>
            <a:stretch>
              <a:fillRect/>
            </a:stretch>
          </p:blipFill>
          <p:spPr>
            <a:xfrm>
              <a:off x="13241" y="3670"/>
              <a:ext cx="3164" cy="1875"/>
            </a:xfrm>
            <a:prstGeom prst="rect">
              <a:avLst/>
            </a:prstGeom>
          </p:spPr>
        </p:pic>
        <p:pic>
          <p:nvPicPr>
            <p:cNvPr id="16" name="Picture 15" descr="_3_4430239"/>
            <p:cNvPicPr>
              <a:picLocks noChangeAspect="1"/>
            </p:cNvPicPr>
            <p:nvPr/>
          </p:nvPicPr>
          <p:blipFill>
            <a:blip r:embed="rId8"/>
            <a:stretch>
              <a:fillRect/>
            </a:stretch>
          </p:blipFill>
          <p:spPr>
            <a:xfrm>
              <a:off x="2516" y="6117"/>
              <a:ext cx="3281" cy="1748"/>
            </a:xfrm>
            <a:prstGeom prst="rect">
              <a:avLst/>
            </a:prstGeom>
          </p:spPr>
        </p:pic>
        <p:pic>
          <p:nvPicPr>
            <p:cNvPr id="17" name="Picture 16" descr="ISIC_0031298"/>
            <p:cNvPicPr>
              <a:picLocks noChangeAspect="1"/>
            </p:cNvPicPr>
            <p:nvPr/>
          </p:nvPicPr>
          <p:blipFill>
            <a:blip r:embed="rId9"/>
            <a:stretch>
              <a:fillRect/>
            </a:stretch>
          </p:blipFill>
          <p:spPr>
            <a:xfrm>
              <a:off x="6125" y="6117"/>
              <a:ext cx="3314" cy="1748"/>
            </a:xfrm>
            <a:prstGeom prst="rect">
              <a:avLst/>
            </a:prstGeom>
          </p:spPr>
        </p:pic>
        <p:pic>
          <p:nvPicPr>
            <p:cNvPr id="18" name="Picture 17"/>
            <p:cNvPicPr/>
            <p:nvPr/>
          </p:nvPicPr>
          <p:blipFill>
            <a:blip r:embed="rId10"/>
            <a:stretch>
              <a:fillRect/>
            </a:stretch>
          </p:blipFill>
          <p:spPr>
            <a:xfrm>
              <a:off x="9767" y="6117"/>
              <a:ext cx="3162" cy="1747"/>
            </a:xfrm>
            <a:prstGeom prst="rect">
              <a:avLst/>
            </a:prstGeom>
          </p:spPr>
        </p:pic>
        <p:pic>
          <p:nvPicPr>
            <p:cNvPr id="19" name="Picture 18"/>
            <p:cNvPicPr/>
            <p:nvPr/>
          </p:nvPicPr>
          <p:blipFill>
            <a:blip r:embed="rId11"/>
            <a:stretch>
              <a:fillRect/>
            </a:stretch>
          </p:blipFill>
          <p:spPr>
            <a:xfrm>
              <a:off x="13257" y="6117"/>
              <a:ext cx="3145" cy="1747"/>
            </a:xfrm>
            <a:prstGeom prst="rect">
              <a:avLst/>
            </a:prstGeom>
          </p:spPr>
        </p:pic>
      </p:grpSp>
      <p:sp>
        <p:nvSpPr>
          <p:cNvPr id="21" name="Text Box 20"/>
          <p:cNvSpPr txBox="1"/>
          <p:nvPr/>
        </p:nvSpPr>
        <p:spPr>
          <a:xfrm>
            <a:off x="1677035" y="4800600"/>
            <a:ext cx="5878195" cy="1568450"/>
          </a:xfrm>
          <a:prstGeom prst="rect">
            <a:avLst/>
          </a:prstGeom>
          <a:solidFill>
            <a:schemeClr val="accent3">
              <a:lumMod val="20000"/>
              <a:lumOff val="80000"/>
            </a:schemeClr>
          </a:solidFill>
        </p:spPr>
        <p:txBody>
          <a:bodyPr wrap="square">
            <a:spAutoFit/>
          </a:bodyPr>
          <a:p>
            <a:r>
              <a:rPr sz="2400">
                <a:latin typeface="Times New Roman" panose="02020603050405020304" pitchFamily="18" charset="0"/>
                <a:cs typeface="Times New Roman" panose="02020603050405020304" pitchFamily="18" charset="0"/>
              </a:rPr>
              <a:t>Sample clinical images of Actinic Keratosis</a:t>
            </a:r>
            <a:r>
              <a:rPr lang="en-US" sz="2400">
                <a:latin typeface="Times New Roman" panose="02020603050405020304" pitchFamily="18" charset="0"/>
                <a:cs typeface="Times New Roman" panose="02020603050405020304" pitchFamily="18" charset="0"/>
              </a:rPr>
              <a:t>/Intraepetheliel Carcinoma</a:t>
            </a:r>
            <a:r>
              <a:rPr sz="2400">
                <a:latin typeface="Times New Roman" panose="02020603050405020304" pitchFamily="18" charset="0"/>
                <a:cs typeface="Times New Roman" panose="02020603050405020304" pitchFamily="18" charset="0"/>
              </a:rPr>
              <a:t> (AK</a:t>
            </a:r>
            <a:r>
              <a:rPr lang="en-US" sz="2400">
                <a:latin typeface="Times New Roman" panose="02020603050405020304" pitchFamily="18" charset="0"/>
                <a:cs typeface="Times New Roman" panose="02020603050405020304" pitchFamily="18" charset="0"/>
              </a:rPr>
              <a:t>IEC</a:t>
            </a:r>
            <a:r>
              <a:rPr sz="2400">
                <a:latin typeface="Times New Roman" panose="02020603050405020304" pitchFamily="18" charset="0"/>
                <a:cs typeface="Times New Roman" panose="02020603050405020304" pitchFamily="18" charset="0"/>
              </a:rPr>
              <a:t>) and Basal Cell Carcinoma (BCC) lesions from the HAM10000 dataset</a:t>
            </a:r>
            <a:r>
              <a:rPr lang="en-US" sz="2400">
                <a:latin typeface="Times New Roman" panose="02020603050405020304" pitchFamily="18" charset="0"/>
                <a:cs typeface="Times New Roman" panose="02020603050405020304" pitchFamily="18" charset="0"/>
              </a:rPr>
              <a:t> hosted on kaggle</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228283"/>
            <a:ext cx="8229600" cy="1143000"/>
          </a:xfrm>
        </p:spPr>
        <p:txBody>
          <a:bodyPr>
            <a:normAutofit/>
          </a:bodyPr>
          <a:lstStyle/>
          <a:p>
            <a:pPr>
              <a:tabLst>
                <a:tab pos="901700" algn="l"/>
              </a:tabLst>
            </a:pPr>
            <a:r>
              <a:rPr lang="en-IN"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RESULTS AND DISCUSSION </a:t>
            </a:r>
            <a:endParaRPr lang="en-IN"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7" name="Text Box 6"/>
          <p:cNvSpPr txBox="1"/>
          <p:nvPr/>
        </p:nvSpPr>
        <p:spPr>
          <a:xfrm>
            <a:off x="760730" y="1409065"/>
            <a:ext cx="4164330" cy="368300"/>
          </a:xfrm>
          <a:prstGeom prst="rect">
            <a:avLst/>
          </a:prstGeom>
          <a:solidFill>
            <a:schemeClr val="bg1">
              <a:lumMod val="85000"/>
            </a:schemeClr>
          </a:solidFill>
        </p:spPr>
        <p:txBody>
          <a:bodyPr wrap="square">
            <a:spAutoFit/>
          </a:bodyPr>
          <a:p>
            <a:pPr marL="0" indent="0" defTabSz="266700">
              <a:spcBef>
                <a:spcPct val="0"/>
              </a:spcBef>
              <a:spcAft>
                <a:spcPct val="0"/>
              </a:spcAft>
            </a:pPr>
            <a:r>
              <a:rPr b="1" i="0">
                <a:latin typeface="Times New Roman" panose="02020603050405020304"/>
                <a:ea typeface="SimSun" panose="02010600030101010101" pitchFamily="2" charset="-122"/>
              </a:rPr>
              <a:t>Bot Execution on Raspberry Pi</a:t>
            </a:r>
            <a:endParaRPr b="1" i="0">
              <a:latin typeface="Times New Roman" panose="02020603050405020304"/>
              <a:ea typeface="SimSun" panose="02010600030101010101" pitchFamily="2" charset="-122"/>
            </a:endParaRPr>
          </a:p>
        </p:txBody>
      </p:sp>
      <p:pic>
        <p:nvPicPr>
          <p:cNvPr id="24" name="Picture 24" descr="WhatsApp Image 2025-03-27 at 18.46.46_137fe912"/>
          <p:cNvPicPr>
            <a:picLocks noChangeAspect="1"/>
          </p:cNvPicPr>
          <p:nvPr/>
        </p:nvPicPr>
        <p:blipFill>
          <a:blip r:embed="rId1"/>
          <a:stretch>
            <a:fillRect/>
          </a:stretch>
        </p:blipFill>
        <p:spPr>
          <a:xfrm>
            <a:off x="760730" y="1981200"/>
            <a:ext cx="6944360" cy="2205990"/>
          </a:xfrm>
          <a:prstGeom prst="rect">
            <a:avLst/>
          </a:prstGeom>
          <a:effectLst>
            <a:glow rad="139700">
              <a:srgbClr val="FFFF00">
                <a:alpha val="40000"/>
              </a:srgbClr>
            </a:glow>
          </a:effectLst>
        </p:spPr>
      </p:pic>
      <p:sp>
        <p:nvSpPr>
          <p:cNvPr id="6" name="Text Box 5"/>
          <p:cNvSpPr txBox="1"/>
          <p:nvPr/>
        </p:nvSpPr>
        <p:spPr>
          <a:xfrm>
            <a:off x="787400" y="4419600"/>
            <a:ext cx="6172200" cy="1622425"/>
          </a:xfrm>
          <a:prstGeom prst="rect">
            <a:avLst/>
          </a:prstGeom>
          <a:solidFill>
            <a:schemeClr val="bg1">
              <a:lumMod val="95000"/>
            </a:schemeClr>
          </a:solidFill>
        </p:spPr>
        <p:txBody>
          <a:bodyPr wrap="square">
            <a:noAutofit/>
          </a:bodyPr>
          <a:p>
            <a:pPr>
              <a:lnSpc>
                <a:spcPct val="120000"/>
              </a:lnSpc>
              <a:buFont typeface="Arial" panose="020B0604020202020204"/>
              <a:buChar char="•"/>
            </a:pPr>
            <a:r>
              <a:rPr sz="1600" b="1" i="0">
                <a:solidFill>
                  <a:srgbClr val="073472"/>
                </a:solidFill>
              </a:rPr>
              <a:t>The bot script was executed in a virtual</a:t>
            </a:r>
            <a:r>
              <a:rPr lang="en-IN" sz="1600" b="1" i="0">
                <a:solidFill>
                  <a:srgbClr val="073472"/>
                </a:solidFill>
              </a:rPr>
              <a:t> </a:t>
            </a:r>
            <a:r>
              <a:rPr sz="1600" b="1" i="0">
                <a:solidFill>
                  <a:srgbClr val="073472"/>
                </a:solidFill>
              </a:rPr>
              <a:t>environment (myenv) on Raspberry Pi.</a:t>
            </a:r>
            <a:endParaRPr sz="1600" b="1" i="0">
              <a:solidFill>
                <a:srgbClr val="073472"/>
              </a:solidFill>
            </a:endParaRPr>
          </a:p>
          <a:p>
            <a:pPr>
              <a:lnSpc>
                <a:spcPct val="120000"/>
              </a:lnSpc>
              <a:buFont typeface="Arial" panose="020B0604020202020204"/>
              <a:buChar char="•"/>
            </a:pPr>
            <a:r>
              <a:rPr sz="1600" b="1" i="0">
                <a:solidFill>
                  <a:srgbClr val="073472"/>
                </a:solidFill>
              </a:rPr>
              <a:t>The bot successfully started, displaying "Bot is running...".</a:t>
            </a:r>
            <a:endParaRPr sz="1600" b="1" i="0">
              <a:solidFill>
                <a:srgbClr val="073472"/>
              </a:solidFill>
            </a:endParaRPr>
          </a:p>
          <a:p>
            <a:pPr>
              <a:lnSpc>
                <a:spcPct val="120000"/>
              </a:lnSpc>
              <a:buFont typeface="Arial" panose="020B0604020202020204"/>
              <a:buChar char="•"/>
            </a:pPr>
            <a:r>
              <a:rPr sz="1600" b="1" i="0">
                <a:solidFill>
                  <a:srgbClr val="073472"/>
                </a:solidFill>
              </a:rPr>
              <a:t>The execution process is visible in the terminal, confirming the bot is active.</a:t>
            </a:r>
            <a:endParaRPr sz="1600" b="1" i="0">
              <a:solidFill>
                <a:srgbClr val="07347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Text Box 20"/>
          <p:cNvSpPr txBox="1"/>
          <p:nvPr/>
        </p:nvSpPr>
        <p:spPr>
          <a:xfrm>
            <a:off x="600075" y="1198721"/>
            <a:ext cx="3321368" cy="494824"/>
          </a:xfrm>
          <a:prstGeom prst="rect">
            <a:avLst/>
          </a:prstGeom>
          <a:solidFill>
            <a:schemeClr val="bg2">
              <a:lumMod val="90000"/>
            </a:schemeClr>
          </a:solidFill>
        </p:spPr>
        <p:txBody>
          <a:bodyPr wrap="square" rtlCol="0">
            <a:noAutofit/>
          </a:bodyPr>
          <a:p>
            <a:r>
              <a:rPr lang="en-US" sz="2850" b="1">
                <a:latin typeface="Times New Roman" panose="02020603050405020304" pitchFamily="18" charset="0"/>
                <a:cs typeface="Times New Roman" panose="02020603050405020304" pitchFamily="18" charset="0"/>
                <a:sym typeface="+mn-ea"/>
              </a:rPr>
              <a:t>Predicted Output</a:t>
            </a:r>
            <a:endParaRPr lang="en-US" sz="2850" b="1">
              <a:latin typeface="Times New Roman" panose="02020603050405020304" pitchFamily="18" charset="0"/>
              <a:cs typeface="Times New Roman" panose="02020603050405020304" pitchFamily="18" charset="0"/>
            </a:endParaRPr>
          </a:p>
        </p:txBody>
      </p:sp>
      <p:sp>
        <p:nvSpPr>
          <p:cNvPr id="9" name="Text Box 8"/>
          <p:cNvSpPr txBox="1"/>
          <p:nvPr/>
        </p:nvSpPr>
        <p:spPr>
          <a:xfrm>
            <a:off x="600075" y="2026682"/>
            <a:ext cx="3810000" cy="2676525"/>
          </a:xfrm>
          <a:prstGeom prst="rect">
            <a:avLst/>
          </a:prstGeom>
        </p:spPr>
        <p:txBody>
          <a:bodyPr>
            <a:spAutoFit/>
          </a:bodyPr>
          <a:p>
            <a:pPr algn="just"/>
            <a:r>
              <a:rPr sz="2100">
                <a:latin typeface="Times New Roman" panose="02020603050405020304" pitchFamily="18" charset="0"/>
                <a:cs typeface="Times New Roman" panose="02020603050405020304" pitchFamily="18" charset="0"/>
              </a:rPr>
              <a:t>Real-time Skin Disease Detection using Telegram Bot – The system processes an image, predicts the disease (BCC or AKIEC), and returns the classification result along with confidence score, making diagnosis quick and accessible.</a:t>
            </a:r>
            <a:endParaRPr sz="21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4994434" y="1058228"/>
            <a:ext cx="3040856" cy="4590574"/>
          </a:xfrm>
          <a:prstGeom prst="rect">
            <a:avLst/>
          </a:prstGeom>
          <a:effectLst>
            <a:glow rad="139700">
              <a:srgbClr val="FFFF00">
                <a:alpha val="40000"/>
              </a:srgb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p:cNvPicPr>
          <p:nvPr/>
        </p:nvPicPr>
        <p:blipFill>
          <a:blip r:embed="rId1"/>
          <a:stretch>
            <a:fillRect/>
          </a:stretch>
        </p:blipFill>
        <p:spPr>
          <a:xfrm>
            <a:off x="977900" y="768350"/>
            <a:ext cx="3132455" cy="2089785"/>
          </a:xfrm>
          <a:prstGeom prst="rect">
            <a:avLst/>
          </a:prstGeom>
        </p:spPr>
      </p:pic>
      <p:pic>
        <p:nvPicPr>
          <p:cNvPr id="4" name="Picture 1"/>
          <p:cNvPicPr>
            <a:picLocks noChangeAspect="1"/>
          </p:cNvPicPr>
          <p:nvPr/>
        </p:nvPicPr>
        <p:blipFill>
          <a:blip r:embed="rId2"/>
          <a:stretch>
            <a:fillRect/>
          </a:stretch>
        </p:blipFill>
        <p:spPr>
          <a:xfrm>
            <a:off x="4724083" y="762000"/>
            <a:ext cx="3195955" cy="2043430"/>
          </a:xfrm>
          <a:prstGeom prst="rect">
            <a:avLst/>
          </a:prstGeom>
        </p:spPr>
      </p:pic>
      <p:pic>
        <p:nvPicPr>
          <p:cNvPr id="5" name="Picture 1"/>
          <p:cNvPicPr>
            <a:picLocks noChangeAspect="1"/>
          </p:cNvPicPr>
          <p:nvPr/>
        </p:nvPicPr>
        <p:blipFill>
          <a:blip r:embed="rId3"/>
          <a:stretch>
            <a:fillRect/>
          </a:stretch>
        </p:blipFill>
        <p:spPr>
          <a:xfrm>
            <a:off x="977900" y="3048635"/>
            <a:ext cx="3119120" cy="2146935"/>
          </a:xfrm>
          <a:prstGeom prst="rect">
            <a:avLst/>
          </a:prstGeom>
        </p:spPr>
      </p:pic>
      <p:pic>
        <p:nvPicPr>
          <p:cNvPr id="6" name="Picture 1"/>
          <p:cNvPicPr>
            <a:picLocks noChangeAspect="1"/>
          </p:cNvPicPr>
          <p:nvPr/>
        </p:nvPicPr>
        <p:blipFill>
          <a:blip r:embed="rId4"/>
          <a:stretch>
            <a:fillRect/>
          </a:stretch>
        </p:blipFill>
        <p:spPr>
          <a:xfrm>
            <a:off x="4792980" y="3048000"/>
            <a:ext cx="3127375" cy="2072640"/>
          </a:xfrm>
          <a:prstGeom prst="rect">
            <a:avLst/>
          </a:prstGeom>
        </p:spPr>
      </p:pic>
      <p:sp>
        <p:nvSpPr>
          <p:cNvPr id="2" name="Text Box 1"/>
          <p:cNvSpPr txBox="1"/>
          <p:nvPr/>
        </p:nvSpPr>
        <p:spPr>
          <a:xfrm>
            <a:off x="919480" y="241935"/>
            <a:ext cx="7366000" cy="460375"/>
          </a:xfrm>
          <a:prstGeom prst="rect">
            <a:avLst/>
          </a:prstGeom>
          <a:solidFill>
            <a:schemeClr val="bg1">
              <a:lumMod val="85000"/>
            </a:schemeClr>
          </a:solidFill>
        </p:spPr>
        <p:txBody>
          <a:bodyPr wrap="square" rtlCol="0" anchor="t">
            <a:spAutoFit/>
          </a:bodyPr>
          <a:p>
            <a:r>
              <a:rPr lang="en-US" altLang="en-US" sz="2400" b="1">
                <a:latin typeface="Times New Roman" panose="02020603050405020304" pitchFamily="18" charset="0"/>
                <a:cs typeface="Times New Roman" panose="02020603050405020304" pitchFamily="18" charset="0"/>
                <a:sym typeface="+mn-ea"/>
              </a:rPr>
              <a:t>  Training and Validation results</a:t>
            </a:r>
            <a:r>
              <a:rPr lang="en-IN" altLang="en-US" sz="2400" b="1">
                <a:latin typeface="Times New Roman" panose="02020603050405020304" pitchFamily="18" charset="0"/>
                <a:cs typeface="Times New Roman" panose="02020603050405020304" pitchFamily="18" charset="0"/>
                <a:sym typeface="+mn-ea"/>
              </a:rPr>
              <a:t> of proposed system</a:t>
            </a:r>
            <a:endParaRPr lang="en-IN" altLang="en-US" sz="2400" b="1">
              <a:latin typeface="Times New Roman" panose="02020603050405020304" pitchFamily="18" charset="0"/>
              <a:cs typeface="Times New Roman" panose="02020603050405020304" pitchFamily="18" charset="0"/>
              <a:sym typeface="+mn-ea"/>
            </a:endParaRPr>
          </a:p>
        </p:txBody>
      </p:sp>
      <p:graphicFrame>
        <p:nvGraphicFramePr>
          <p:cNvPr id="7" name="Table 6"/>
          <p:cNvGraphicFramePr/>
          <p:nvPr>
            <p:custDataLst>
              <p:tags r:id="rId5"/>
            </p:custDataLst>
          </p:nvPr>
        </p:nvGraphicFramePr>
        <p:xfrm>
          <a:off x="2814955" y="5486400"/>
          <a:ext cx="3588385" cy="1222375"/>
        </p:xfrm>
        <a:graphic>
          <a:graphicData uri="http://schemas.openxmlformats.org/drawingml/2006/table">
            <a:tbl>
              <a:tblPr/>
              <a:tblGrid>
                <a:gridCol w="453390"/>
                <a:gridCol w="1027430"/>
                <a:gridCol w="1006475"/>
                <a:gridCol w="1101090"/>
              </a:tblGrid>
              <a:tr h="472440">
                <a:tc>
                  <a:txBody>
                    <a:bodyPr/>
                    <a:p>
                      <a:pPr marL="20955" indent="0" algn="ctr">
                        <a:spcBef>
                          <a:spcPts val="500"/>
                        </a:spcBef>
                        <a:spcAft>
                          <a:spcPts val="500"/>
                        </a:spcAft>
                      </a:pPr>
                      <a:r>
                        <a:rPr sz="1000" b="1" i="1">
                          <a:latin typeface="Times New Roman" panose="02020603050405020304"/>
                          <a:ea typeface="Times New Roman" panose="02020603050405020304"/>
                        </a:rPr>
                        <a:t>No. of Epoch</a:t>
                      </a:r>
                      <a:endParaRPr sz="1000" b="1"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b="1" i="1">
                          <a:latin typeface="Times New Roman" panose="02020603050405020304"/>
                          <a:ea typeface="Times New Roman" panose="02020603050405020304"/>
                        </a:rPr>
                        <a:t>Training Top-2 Accuracy (%)</a:t>
                      </a:r>
                      <a:endParaRPr sz="1000" b="1"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b="1" i="1">
                          <a:latin typeface="Times New Roman" panose="02020603050405020304"/>
                          <a:ea typeface="Times New Roman" panose="02020603050405020304"/>
                        </a:rPr>
                        <a:t>Training Top-3 Accuracy (%)</a:t>
                      </a:r>
                      <a:endParaRPr sz="1000" b="1"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b="1" i="1">
                          <a:latin typeface="Times New Roman" panose="02020603050405020304"/>
                          <a:ea typeface="Times New Roman" panose="02020603050405020304"/>
                        </a:rPr>
                        <a:t>Training Loss (%)</a:t>
                      </a:r>
                      <a:endParaRPr sz="1000" b="1"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r h="249555">
                <a:tc>
                  <a:txBody>
                    <a:bodyPr/>
                    <a:p>
                      <a:pPr marL="20955" indent="0" algn="ctr">
                        <a:spcBef>
                          <a:spcPts val="500"/>
                        </a:spcBef>
                        <a:spcAft>
                          <a:spcPts val="500"/>
                        </a:spcAft>
                      </a:pPr>
                      <a:r>
                        <a:rPr sz="1000" i="1">
                          <a:latin typeface="Times New Roman" panose="02020603050405020304"/>
                          <a:ea typeface="Times New Roman" panose="02020603050405020304"/>
                        </a:rPr>
                        <a:t>1</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i="1">
                          <a:latin typeface="Times New Roman" panose="02020603050405020304"/>
                          <a:ea typeface="Times New Roman" panose="02020603050405020304"/>
                        </a:rPr>
                        <a:t>85</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i="1">
                          <a:latin typeface="Times New Roman" panose="02020603050405020304"/>
                          <a:ea typeface="Times New Roman" panose="02020603050405020304"/>
                        </a:rPr>
                        <a:t>86</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i="1">
                          <a:latin typeface="Times New Roman" panose="02020603050405020304"/>
                          <a:ea typeface="Times New Roman" panose="02020603050405020304"/>
                        </a:rPr>
                        <a:t>1.8</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r h="250190">
                <a:tc>
                  <a:txBody>
                    <a:bodyPr/>
                    <a:p>
                      <a:pPr marL="20955" indent="0" algn="ctr">
                        <a:spcBef>
                          <a:spcPts val="500"/>
                        </a:spcBef>
                        <a:spcAft>
                          <a:spcPts val="500"/>
                        </a:spcAft>
                      </a:pPr>
                      <a:r>
                        <a:rPr sz="1000" i="1">
                          <a:latin typeface="Times New Roman" panose="02020603050405020304"/>
                          <a:ea typeface="Times New Roman" panose="02020603050405020304"/>
                        </a:rPr>
                        <a:t>2</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i="1">
                          <a:latin typeface="Times New Roman" panose="02020603050405020304"/>
                          <a:ea typeface="Times New Roman" panose="02020603050405020304"/>
                        </a:rPr>
                        <a:t>88</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i="1">
                          <a:latin typeface="Times New Roman" panose="02020603050405020304"/>
                          <a:ea typeface="Times New Roman" panose="02020603050405020304"/>
                        </a:rPr>
                        <a:t>93</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i="1">
                          <a:latin typeface="Times New Roman" panose="02020603050405020304"/>
                          <a:ea typeface="Times New Roman" panose="02020603050405020304"/>
                        </a:rPr>
                        <a:t>1.0</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r h="250190">
                <a:tc>
                  <a:txBody>
                    <a:bodyPr/>
                    <a:p>
                      <a:pPr marL="20955" indent="0" algn="ctr">
                        <a:spcBef>
                          <a:spcPts val="500"/>
                        </a:spcBef>
                        <a:spcAft>
                          <a:spcPts val="500"/>
                        </a:spcAft>
                      </a:pPr>
                      <a:r>
                        <a:rPr sz="1000" i="1">
                          <a:latin typeface="Times New Roman" panose="02020603050405020304"/>
                          <a:ea typeface="Times New Roman" panose="02020603050405020304"/>
                        </a:rPr>
                        <a:t>3</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i="1">
                          <a:latin typeface="Times New Roman" panose="02020603050405020304"/>
                          <a:ea typeface="Times New Roman" panose="02020603050405020304"/>
                        </a:rPr>
                        <a:t>90</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i="1">
                          <a:latin typeface="Times New Roman" panose="02020603050405020304"/>
                          <a:ea typeface="Times New Roman" panose="02020603050405020304"/>
                        </a:rPr>
                        <a:t>95</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20955" indent="0" algn="ctr">
                        <a:spcBef>
                          <a:spcPts val="500"/>
                        </a:spcBef>
                        <a:spcAft>
                          <a:spcPts val="500"/>
                        </a:spcAft>
                      </a:pPr>
                      <a:r>
                        <a:rPr sz="1000" i="1">
                          <a:latin typeface="Times New Roman" panose="02020603050405020304"/>
                          <a:ea typeface="Times New Roman" panose="02020603050405020304"/>
                        </a:rPr>
                        <a:t>0.8</a:t>
                      </a:r>
                      <a:endParaRPr sz="1000" i="1">
                        <a:latin typeface="Times New Roman" panose="02020603050405020304"/>
                        <a:ea typeface="Times New Roman" panose="02020603050405020304"/>
                      </a:endParaRPr>
                    </a:p>
                  </a:txBody>
                  <a:tcPr marL="9525" marR="9525" marT="9525" marB="9525"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bl>
          </a:graphicData>
        </a:graphic>
      </p:graphicFrame>
      <p:sp>
        <p:nvSpPr>
          <p:cNvPr id="9" name="Text Box 8"/>
          <p:cNvSpPr txBox="1"/>
          <p:nvPr/>
        </p:nvSpPr>
        <p:spPr>
          <a:xfrm>
            <a:off x="2209800" y="2794000"/>
            <a:ext cx="960120" cy="229870"/>
          </a:xfrm>
          <a:prstGeom prst="rect">
            <a:avLst/>
          </a:prstGeom>
          <a:noFill/>
        </p:spPr>
        <p:txBody>
          <a:bodyPr wrap="square" rtlCol="0">
            <a:spAutoFit/>
          </a:bodyPr>
          <a:p>
            <a:r>
              <a:rPr lang="en-US" altLang="en-US" sz="900"/>
              <a:t>No. of epochs</a:t>
            </a:r>
            <a:endParaRPr lang="en-IN" altLang="en-US" sz="900"/>
          </a:p>
        </p:txBody>
      </p:sp>
      <p:sp>
        <p:nvSpPr>
          <p:cNvPr id="10" name="Text Box 9"/>
          <p:cNvSpPr txBox="1"/>
          <p:nvPr/>
        </p:nvSpPr>
        <p:spPr>
          <a:xfrm rot="16200000">
            <a:off x="568325" y="1870075"/>
            <a:ext cx="617220" cy="229870"/>
          </a:xfrm>
          <a:prstGeom prst="rect">
            <a:avLst/>
          </a:prstGeom>
          <a:noFill/>
        </p:spPr>
        <p:txBody>
          <a:bodyPr wrap="square" rtlCol="0">
            <a:spAutoFit/>
          </a:bodyPr>
          <a:p>
            <a:r>
              <a:rPr lang="en-IN" altLang="en-US" sz="900"/>
              <a:t>Accuracy</a:t>
            </a:r>
            <a:endParaRPr lang="en-IN" altLang="en-US" sz="900"/>
          </a:p>
        </p:txBody>
      </p:sp>
      <p:sp>
        <p:nvSpPr>
          <p:cNvPr id="12" name="Text Box 11"/>
          <p:cNvSpPr txBox="1"/>
          <p:nvPr/>
        </p:nvSpPr>
        <p:spPr>
          <a:xfrm>
            <a:off x="6019800" y="2743200"/>
            <a:ext cx="838200" cy="229870"/>
          </a:xfrm>
          <a:prstGeom prst="rect">
            <a:avLst/>
          </a:prstGeom>
          <a:noFill/>
        </p:spPr>
        <p:txBody>
          <a:bodyPr wrap="square" rtlCol="0">
            <a:spAutoFit/>
          </a:bodyPr>
          <a:p>
            <a:r>
              <a:rPr lang="en-US" altLang="en-US" sz="900"/>
              <a:t>No. of epochs</a:t>
            </a:r>
            <a:endParaRPr lang="en-IN" altLang="en-US" sz="900"/>
          </a:p>
        </p:txBody>
      </p:sp>
      <p:sp>
        <p:nvSpPr>
          <p:cNvPr id="13" name="Text Box 12"/>
          <p:cNvSpPr txBox="1"/>
          <p:nvPr/>
        </p:nvSpPr>
        <p:spPr>
          <a:xfrm rot="16200000">
            <a:off x="4300855" y="1870075"/>
            <a:ext cx="617220" cy="229870"/>
          </a:xfrm>
          <a:prstGeom prst="rect">
            <a:avLst/>
          </a:prstGeom>
          <a:noFill/>
        </p:spPr>
        <p:txBody>
          <a:bodyPr wrap="square" rtlCol="0">
            <a:spAutoFit/>
          </a:bodyPr>
          <a:p>
            <a:r>
              <a:rPr lang="en-IN" altLang="en-US" sz="900"/>
              <a:t>Accuracy</a:t>
            </a:r>
            <a:endParaRPr lang="en-IN" altLang="en-US" sz="900"/>
          </a:p>
        </p:txBody>
      </p:sp>
      <p:sp>
        <p:nvSpPr>
          <p:cNvPr id="14" name="Text Box 13"/>
          <p:cNvSpPr txBox="1"/>
          <p:nvPr/>
        </p:nvSpPr>
        <p:spPr>
          <a:xfrm>
            <a:off x="6019800" y="5115560"/>
            <a:ext cx="838200" cy="229870"/>
          </a:xfrm>
          <a:prstGeom prst="rect">
            <a:avLst/>
          </a:prstGeom>
          <a:noFill/>
        </p:spPr>
        <p:txBody>
          <a:bodyPr wrap="square" rtlCol="0">
            <a:spAutoFit/>
          </a:bodyPr>
          <a:p>
            <a:r>
              <a:rPr lang="en-US" altLang="en-US" sz="900"/>
              <a:t>No. of epochs</a:t>
            </a:r>
            <a:endParaRPr lang="en-IN" altLang="en-US" sz="900"/>
          </a:p>
        </p:txBody>
      </p:sp>
      <p:sp>
        <p:nvSpPr>
          <p:cNvPr id="15" name="Text Box 14"/>
          <p:cNvSpPr txBox="1"/>
          <p:nvPr/>
        </p:nvSpPr>
        <p:spPr>
          <a:xfrm rot="16200000">
            <a:off x="4429125" y="3927475"/>
            <a:ext cx="617220" cy="229870"/>
          </a:xfrm>
          <a:prstGeom prst="rect">
            <a:avLst/>
          </a:prstGeom>
          <a:noFill/>
        </p:spPr>
        <p:txBody>
          <a:bodyPr wrap="square" rtlCol="0">
            <a:spAutoFit/>
          </a:bodyPr>
          <a:p>
            <a:r>
              <a:rPr lang="en-IN" altLang="en-US" sz="900"/>
              <a:t>Accuracy</a:t>
            </a:r>
            <a:endParaRPr lang="en-IN" altLang="en-US" sz="900"/>
          </a:p>
        </p:txBody>
      </p:sp>
      <p:sp>
        <p:nvSpPr>
          <p:cNvPr id="16" name="Text Box 15"/>
          <p:cNvSpPr txBox="1"/>
          <p:nvPr/>
        </p:nvSpPr>
        <p:spPr>
          <a:xfrm rot="16200000">
            <a:off x="568325" y="3927475"/>
            <a:ext cx="617220" cy="229870"/>
          </a:xfrm>
          <a:prstGeom prst="rect">
            <a:avLst/>
          </a:prstGeom>
          <a:noFill/>
        </p:spPr>
        <p:txBody>
          <a:bodyPr wrap="square" rtlCol="0">
            <a:spAutoFit/>
          </a:bodyPr>
          <a:p>
            <a:r>
              <a:rPr lang="en-IN" altLang="en-US" sz="900"/>
              <a:t>Accuracy</a:t>
            </a:r>
            <a:endParaRPr lang="en-IN" altLang="en-US" sz="900"/>
          </a:p>
        </p:txBody>
      </p:sp>
      <p:sp>
        <p:nvSpPr>
          <p:cNvPr id="17" name="Text Box 16"/>
          <p:cNvSpPr txBox="1"/>
          <p:nvPr/>
        </p:nvSpPr>
        <p:spPr>
          <a:xfrm>
            <a:off x="2209800" y="5115560"/>
            <a:ext cx="838200" cy="229870"/>
          </a:xfrm>
          <a:prstGeom prst="rect">
            <a:avLst/>
          </a:prstGeom>
          <a:noFill/>
        </p:spPr>
        <p:txBody>
          <a:bodyPr wrap="square" rtlCol="0">
            <a:spAutoFit/>
          </a:bodyPr>
          <a:p>
            <a:r>
              <a:rPr lang="en-US" altLang="en-US" sz="900"/>
              <a:t>No. of epochs</a:t>
            </a:r>
            <a:endParaRPr lang="en-IN" altLang="en-US" sz="9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456883"/>
            <a:ext cx="8229600" cy="1143000"/>
          </a:xfrm>
        </p:spPr>
        <p:txBody>
          <a:bodyPr/>
          <a:p>
            <a:r>
              <a:rPr lang="en-US" sz="3600" b="1">
                <a:solidFill>
                  <a:schemeClr val="tx2">
                    <a:lumMod val="75000"/>
                  </a:schemeClr>
                </a:solidFill>
                <a:latin typeface="Cambria" panose="02040503050406030204" pitchFamily="18" charset="0"/>
                <a:cs typeface="Cambria" panose="02040503050406030204" pitchFamily="18" charset="0"/>
              </a:rPr>
              <a:t>Conclusion</a:t>
            </a:r>
            <a:endParaRPr lang="en-US" sz="3600" b="1">
              <a:solidFill>
                <a:schemeClr val="tx2">
                  <a:lumMod val="75000"/>
                </a:schemeClr>
              </a:solidFill>
              <a:latin typeface="Cambria" panose="02040503050406030204" pitchFamily="18" charset="0"/>
              <a:cs typeface="Cambria" panose="02040503050406030204" pitchFamily="18" charset="0"/>
            </a:endParaRPr>
          </a:p>
        </p:txBody>
      </p:sp>
      <p:sp>
        <p:nvSpPr>
          <p:cNvPr id="3" name="Content Placeholder 2"/>
          <p:cNvSpPr>
            <a:spLocks noGrp="1"/>
          </p:cNvSpPr>
          <p:nvPr>
            <p:ph idx="1"/>
          </p:nvPr>
        </p:nvSpPr>
        <p:spPr>
          <a:xfrm>
            <a:off x="685800" y="1676400"/>
            <a:ext cx="7901940" cy="3543300"/>
          </a:xfrm>
          <a:solidFill>
            <a:schemeClr val="accent3">
              <a:lumMod val="20000"/>
              <a:lumOff val="80000"/>
            </a:schemeClr>
          </a:solidFill>
        </p:spPr>
        <p:txBody>
          <a:bodyPr>
            <a:normAutofit fontScale="70000"/>
          </a:bodyPr>
          <a:p>
            <a:r>
              <a:rPr lang="en-US" altLang="en-US">
                <a:latin typeface="Times New Roman" panose="02020603050405020304" pitchFamily="18" charset="0"/>
                <a:cs typeface="Times New Roman" panose="02020603050405020304" pitchFamily="18" charset="0"/>
              </a:rPr>
              <a:t>Successfully developed a system to detect</a:t>
            </a:r>
            <a:r>
              <a:rPr lang="en-IN" altLang="en-US">
                <a:latin typeface="Times New Roman" panose="02020603050405020304" pitchFamily="18" charset="0"/>
                <a:cs typeface="Times New Roman" panose="02020603050405020304" pitchFamily="18" charset="0"/>
              </a:rPr>
              <a:t> seven skin diseases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Used MobileNetV2 with transfer learning for improved accuracy.</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Deployed on Raspberry Pi 4 for lightweight and real-time predictions.</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Integrated with Telegram Bot for fast and user-friendly interaction.</a:t>
            </a:r>
            <a:endParaRPr lang="en-US" altLang="en-US">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Achieved better performance than the existing system in terms of accuracy and response time.</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83"/>
            <a:ext cx="8229600" cy="1143000"/>
          </a:xfrm>
        </p:spPr>
        <p:txBody>
          <a:bodyPr>
            <a:normAutofit/>
          </a:bodyPr>
          <a:lstStyle/>
          <a:p>
            <a:r>
              <a:rPr lang="en-US"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REFERENCES</a:t>
            </a:r>
            <a:endParaRPr lang="en-US"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9" name="Text Box 8"/>
          <p:cNvSpPr txBox="1"/>
          <p:nvPr/>
        </p:nvSpPr>
        <p:spPr>
          <a:xfrm>
            <a:off x="762000" y="1143000"/>
            <a:ext cx="7734935" cy="4769485"/>
          </a:xfrm>
          <a:prstGeom prst="rect">
            <a:avLst/>
          </a:prstGeom>
        </p:spPr>
        <p:txBody>
          <a:bodyPr wrap="square">
            <a:spAutoFit/>
          </a:bodyPr>
          <a:p>
            <a:pPr marL="0" indent="0" algn="just" defTabSz="266700">
              <a:spcBef>
                <a:spcPct val="0"/>
              </a:spcBef>
              <a:spcAft>
                <a:spcPct val="0"/>
              </a:spcAft>
            </a:pPr>
            <a:r>
              <a:rPr sz="1600">
                <a:latin typeface="Times New Roman" panose="02020603050405020304"/>
                <a:ea typeface="SimSun" panose="02010600030101010101" pitchFamily="2" charset="-122"/>
              </a:rPr>
              <a:t>[1] L. A. Torre, F. Bray, R. L. Siegel, J. Ferlay, J. L.-Tieulent, and A. Jemal, "Global cancer statistics, 2012," CA: A Cancer Journal for Clinicians, vol. 65, no. 2, pp. 87-108, 2015.</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 </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[2] E. Nasr-Esfahani, S. Samavi, N. Karimi, S. M. R. Soroushmehr, M. H. Jafari, K. Ward, and K. Najarian, "Melanoma detection by analysis of clinical images using convolutional neural network," in Proc. 38th Annu. Int. Conf. IEEE Eng. Med. Biol. Soc. (EMBC), 2016, pp. 1373-1376.</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 </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[3] J. Rathod, V. Wazhmode, A. Sodha, and P. Bhavathankar, "Diagnosis of skin diseases using convolutional neural networks," in Proc. 2nd Int. Conf. Electron. Commun. Aerosp. Technol. (ICECA), 2018, pp. 1048-1051.</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 </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[4] A. Candra, Y. Kurniawan, and K. H. Rhee, "Security analysis testing for secure instant messaging in Android with study case: Telegram," in Proc. 6th Int. Conf. Syst. Eng. Technol. (ICSET), 2016, pp. 92-96.</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 </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[5] G. Schaefer, R. Tait, and S. Y. Zhu, "Overlay of thermal and visual medical images using skin detection and image registration," in Proc. Int. Conf. IEEE Eng. Med. Biol. Soc., 2006, pp. 965-967.</a:t>
            </a:r>
            <a:endParaRPr sz="1600">
              <a:latin typeface="Times New Roman" panose="02020603050405020304"/>
              <a:ea typeface="SimSun"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85" y="-76517"/>
            <a:ext cx="8229600" cy="1143000"/>
          </a:xfrm>
        </p:spPr>
        <p:txBody>
          <a:bodyPr>
            <a:normAutofit/>
          </a:bodyPr>
          <a:lstStyle/>
          <a:p>
            <a:r>
              <a:rPr lang="en-US"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REFERENCES Contd…</a:t>
            </a:r>
            <a:endParaRPr lang="en-US"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8" name="Text Box 7"/>
          <p:cNvSpPr txBox="1"/>
          <p:nvPr/>
        </p:nvSpPr>
        <p:spPr>
          <a:xfrm>
            <a:off x="914400" y="1066800"/>
            <a:ext cx="7101840" cy="5015865"/>
          </a:xfrm>
          <a:prstGeom prst="rect">
            <a:avLst/>
          </a:prstGeom>
        </p:spPr>
        <p:txBody>
          <a:bodyPr wrap="square">
            <a:spAutoFit/>
          </a:bodyPr>
          <a:p>
            <a:pPr marL="0" indent="0" algn="just" defTabSz="266700">
              <a:spcBef>
                <a:spcPct val="0"/>
              </a:spcBef>
              <a:spcAft>
                <a:spcPct val="0"/>
              </a:spcAft>
            </a:pPr>
            <a:r>
              <a:rPr sz="1600">
                <a:latin typeface="Times New Roman" panose="02020603050405020304"/>
                <a:ea typeface="SimSun" panose="02010600030101010101" pitchFamily="2" charset="-122"/>
              </a:rPr>
              <a:t>[6] C. L. Aruta, C. R. Calaguas, J. K. Gameng, M. V. Prudentino, A. Anthony, and C. J. Lubaton, "Mobile-based medical assistance for diagnosing different types of skin diseases using case-based reasoning with image processing," Int. J. Comput. Intell., vol. 3, 2015.</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 </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[7] A. A. L. C. Amarathunga, E. P. W. C. Ellawala, G. N. Abeysekara, and C. R. J. Amairaj, "Expert system for diagnosis of skin diseases," Int. J. Sci. Technol. Res., vol. 4, no. 1, pp. 174-178, 2015.</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 </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[8] O. B. Akinrinade, P. A. Owolawi, C. Tu, and T. Mapayi, "Graph-cuts technique for melanoma segmentation over different color spaces," in Proc. Int. Conf. Intell. Innov. Comput. Appl. (ICONIC), 2018, pp. 1-5.</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 </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[9] P. Tschandl, C. Rosendahl, and H. Kittler, "The HAM10000 dataset, a large collection of multi-source dermatoscopic images of common pigmented skin lesions," Sci. Data, vol. 5, no. 180161, 2018.</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 </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[10] D. B. Mendes and N. C. Silva, "Skin lesions classification using convolutional neural networks in clinical images," arXiv preprint, arXiv:1812.02316, 2018.</a:t>
            </a:r>
            <a:endParaRPr sz="1600">
              <a:latin typeface="Times New Roman" panose="02020603050405020304"/>
              <a:ea typeface="SimSun" panose="02010600030101010101" pitchFamily="2" charset="-122"/>
            </a:endParaRPr>
          </a:p>
          <a:p>
            <a:pPr marL="0" indent="0" algn="just" defTabSz="266700">
              <a:spcBef>
                <a:spcPct val="0"/>
              </a:spcBef>
              <a:spcAft>
                <a:spcPct val="0"/>
              </a:spcAft>
            </a:pPr>
            <a:r>
              <a:rPr sz="1600">
                <a:latin typeface="Times New Roman" panose="02020603050405020304"/>
                <a:ea typeface="SimSun" panose="02010600030101010101" pitchFamily="2" charset="-122"/>
              </a:rPr>
              <a:t> </a:t>
            </a:r>
            <a:endParaRPr sz="1600">
              <a:latin typeface="Times New Roman" panose="02020603050405020304"/>
              <a:ea typeface="SimSun"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2209800" y="2819400"/>
            <a:ext cx="4934585" cy="1014730"/>
          </a:xfrm>
          <a:prstGeom prst="rect">
            <a:avLst/>
          </a:prstGeom>
          <a:solidFill>
            <a:schemeClr val="accent4">
              <a:lumMod val="40000"/>
              <a:lumOff val="60000"/>
            </a:schemeClr>
          </a:solidFill>
        </p:spPr>
        <p:txBody>
          <a:bodyPr wrap="square" rtlCol="0">
            <a:spAutoFit/>
          </a:bodyPr>
          <a:p>
            <a:r>
              <a:rPr lang="en-US" sz="6000" b="1">
                <a:solidFill>
                  <a:schemeClr val="tx1"/>
                </a:solidFill>
                <a:latin typeface="Times New Roman" panose="02020603050405020304" pitchFamily="18" charset="0"/>
                <a:cs typeface="Times New Roman" panose="02020603050405020304" pitchFamily="18" charset="0"/>
              </a:rPr>
              <a:t>THANK YOU</a:t>
            </a:r>
            <a:endParaRPr lang="en-US" sz="6000" b="1">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865" y="228283"/>
            <a:ext cx="8229600" cy="1143000"/>
          </a:xfrm>
        </p:spPr>
        <p:txBody>
          <a:bodyPr>
            <a:normAutofit fontScale="90000"/>
          </a:bodyPr>
          <a:lstStyle/>
          <a:p>
            <a:r>
              <a:rPr lang="en-US" sz="40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Introduction and Problem statement</a:t>
            </a:r>
            <a:endParaRPr lang="en-US" sz="40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4" name="Content Placeholder 3"/>
          <p:cNvSpPr/>
          <p:nvPr>
            <p:ph idx="1"/>
          </p:nvPr>
        </p:nvSpPr>
        <p:spPr>
          <a:xfrm>
            <a:off x="685800" y="1447800"/>
            <a:ext cx="8006715" cy="2362835"/>
          </a:xfrm>
          <a:solidFill>
            <a:schemeClr val="accent2">
              <a:lumMod val="20000"/>
              <a:lumOff val="80000"/>
            </a:schemeClr>
          </a:solidFill>
        </p:spPr>
        <p:txBody>
          <a:bodyPr>
            <a:noAutofit/>
          </a:bodyPr>
          <a:p>
            <a:r>
              <a:rPr lang="en-US" sz="1600">
                <a:latin typeface="Times New Roman" panose="02020603050405020304" pitchFamily="18" charset="0"/>
                <a:cs typeface="Times New Roman" panose="02020603050405020304" pitchFamily="18" charset="0"/>
              </a:rPr>
              <a:t>Introduction:</a:t>
            </a:r>
            <a:endParaRPr lang="en-US" sz="1600">
              <a:latin typeface="Times New Roman" panose="02020603050405020304" pitchFamily="18" charset="0"/>
              <a:cs typeface="Times New Roman" panose="02020603050405020304" pitchFamily="18" charset="0"/>
            </a:endParaRPr>
          </a:p>
          <a:p>
            <a:pPr lvl="2"/>
            <a:r>
              <a:rPr lang="en-US" altLang="en-US" sz="1600">
                <a:latin typeface="Times New Roman" panose="02020603050405020304" pitchFamily="18" charset="0"/>
                <a:cs typeface="Times New Roman" panose="02020603050405020304" pitchFamily="18" charset="0"/>
              </a:rPr>
              <a:t>Focused on detecting Focused on detecting seven types of skin lesions using deep learning:</a:t>
            </a:r>
            <a:r>
              <a:rPr lang="en-IN" altLang="en-US" sz="1600">
                <a:latin typeface="Times New Roman" panose="02020603050405020304" pitchFamily="18" charset="0"/>
                <a:cs typeface="Times New Roman" panose="02020603050405020304" pitchFamily="18" charset="0"/>
              </a:rPr>
              <a:t> </a:t>
            </a:r>
            <a:r>
              <a:rPr lang="en-US" altLang="en-US" sz="1600">
                <a:latin typeface="Times New Roman" panose="02020603050405020304" pitchFamily="18" charset="0"/>
                <a:cs typeface="Times New Roman" panose="02020603050405020304" pitchFamily="18" charset="0"/>
              </a:rPr>
              <a:t>Actinic Keratoses/Intraepithelial Carcinoma (AKIEC)</a:t>
            </a:r>
            <a:r>
              <a:rPr lang="en-IN" altLang="en-US" sz="1600">
                <a:latin typeface="Times New Roman" panose="02020603050405020304" pitchFamily="18" charset="0"/>
                <a:cs typeface="Times New Roman" panose="02020603050405020304" pitchFamily="18" charset="0"/>
              </a:rPr>
              <a:t>, </a:t>
            </a:r>
            <a:r>
              <a:rPr lang="en-US" altLang="en-US" sz="1600">
                <a:latin typeface="Times New Roman" panose="02020603050405020304" pitchFamily="18" charset="0"/>
                <a:cs typeface="Times New Roman" panose="02020603050405020304" pitchFamily="18" charset="0"/>
              </a:rPr>
              <a:t>Basal Cell Carcinoma (BCC)</a:t>
            </a:r>
            <a:r>
              <a:rPr lang="en-IN" altLang="en-US" sz="1600">
                <a:latin typeface="Times New Roman" panose="02020603050405020304" pitchFamily="18" charset="0"/>
                <a:cs typeface="Times New Roman" panose="02020603050405020304" pitchFamily="18" charset="0"/>
              </a:rPr>
              <a:t>, </a:t>
            </a:r>
            <a:r>
              <a:rPr lang="en-US" altLang="en-US" sz="1600">
                <a:latin typeface="Times New Roman" panose="02020603050405020304" pitchFamily="18" charset="0"/>
                <a:cs typeface="Times New Roman" panose="02020603050405020304" pitchFamily="18" charset="0"/>
              </a:rPr>
              <a:t>Benign Keratosis-like Lesions (BKL)</a:t>
            </a:r>
            <a:r>
              <a:rPr lang="en-IN" altLang="en-US" sz="1600">
                <a:latin typeface="Times New Roman" panose="02020603050405020304" pitchFamily="18" charset="0"/>
                <a:cs typeface="Times New Roman" panose="02020603050405020304" pitchFamily="18" charset="0"/>
              </a:rPr>
              <a:t>, </a:t>
            </a:r>
            <a:r>
              <a:rPr lang="en-US" altLang="en-US" sz="1600">
                <a:latin typeface="Times New Roman" panose="02020603050405020304" pitchFamily="18" charset="0"/>
                <a:cs typeface="Times New Roman" panose="02020603050405020304" pitchFamily="18" charset="0"/>
              </a:rPr>
              <a:t>Dermatofibroma (DF)</a:t>
            </a:r>
            <a:r>
              <a:rPr lang="en-IN" altLang="en-US" sz="1600">
                <a:latin typeface="Times New Roman" panose="02020603050405020304" pitchFamily="18" charset="0"/>
                <a:cs typeface="Times New Roman" panose="02020603050405020304" pitchFamily="18" charset="0"/>
              </a:rPr>
              <a:t>, </a:t>
            </a:r>
            <a:r>
              <a:rPr lang="en-US" altLang="en-US" sz="1600">
                <a:latin typeface="Times New Roman" panose="02020603050405020304" pitchFamily="18" charset="0"/>
                <a:cs typeface="Times New Roman" panose="02020603050405020304" pitchFamily="18" charset="0"/>
              </a:rPr>
              <a:t>Melanocytic Nevi (NV)</a:t>
            </a:r>
            <a:r>
              <a:rPr lang="en-IN" altLang="en-US" sz="1600">
                <a:latin typeface="Times New Roman" panose="02020603050405020304" pitchFamily="18" charset="0"/>
                <a:cs typeface="Times New Roman" panose="02020603050405020304" pitchFamily="18" charset="0"/>
              </a:rPr>
              <a:t>, </a:t>
            </a:r>
            <a:r>
              <a:rPr lang="en-US" altLang="en-US" sz="1600">
                <a:latin typeface="Times New Roman" panose="02020603050405020304" pitchFamily="18" charset="0"/>
                <a:cs typeface="Times New Roman" panose="02020603050405020304" pitchFamily="18" charset="0"/>
              </a:rPr>
              <a:t>Melanoma (MEL)</a:t>
            </a:r>
            <a:r>
              <a:rPr lang="en-IN" altLang="en-US" sz="1600">
                <a:latin typeface="Times New Roman" panose="02020603050405020304" pitchFamily="18" charset="0"/>
                <a:cs typeface="Times New Roman" panose="02020603050405020304" pitchFamily="18" charset="0"/>
              </a:rPr>
              <a:t>, </a:t>
            </a:r>
            <a:r>
              <a:rPr lang="en-US" altLang="en-US" sz="1600">
                <a:latin typeface="Times New Roman" panose="02020603050405020304" pitchFamily="18" charset="0"/>
                <a:cs typeface="Times New Roman" panose="02020603050405020304" pitchFamily="18" charset="0"/>
              </a:rPr>
              <a:t>Vascular Lesions (VASC)</a:t>
            </a:r>
            <a:endParaRPr lang="en-US" altLang="en-US" sz="1600">
              <a:latin typeface="Times New Roman" panose="02020603050405020304" pitchFamily="18" charset="0"/>
              <a:cs typeface="Times New Roman" panose="02020603050405020304" pitchFamily="18" charset="0"/>
            </a:endParaRPr>
          </a:p>
          <a:p>
            <a:pPr lvl="2"/>
            <a:r>
              <a:rPr lang="en-US" altLang="en-US" sz="1600">
                <a:latin typeface="Times New Roman" panose="02020603050405020304" pitchFamily="18" charset="0"/>
                <a:cs typeface="Times New Roman" panose="02020603050405020304" pitchFamily="18" charset="0"/>
              </a:rPr>
              <a:t>Implementation using MobileNetV2 on Raspberry Pi 4 Model B.</a:t>
            </a:r>
            <a:endParaRPr lang="en-US" altLang="en-US" sz="1600">
              <a:latin typeface="Times New Roman" panose="02020603050405020304" pitchFamily="18" charset="0"/>
              <a:cs typeface="Times New Roman" panose="02020603050405020304" pitchFamily="18" charset="0"/>
            </a:endParaRPr>
          </a:p>
          <a:p>
            <a:pPr lvl="2"/>
            <a:r>
              <a:rPr lang="en-US" altLang="en-US" sz="1600">
                <a:latin typeface="Times New Roman" panose="02020603050405020304" pitchFamily="18" charset="0"/>
                <a:cs typeface="Times New Roman" panose="02020603050405020304" pitchFamily="18" charset="0"/>
              </a:rPr>
              <a:t>Integration with Telegram chatbot for easy real-time interaction.</a:t>
            </a:r>
            <a:endParaRPr lang="en-US" altLang="en-US" sz="1600">
              <a:latin typeface="Times New Roman" panose="02020603050405020304" pitchFamily="18" charset="0"/>
              <a:cs typeface="Times New Roman" panose="02020603050405020304" pitchFamily="18" charset="0"/>
            </a:endParaRPr>
          </a:p>
          <a:p>
            <a:pPr lvl="2"/>
            <a:r>
              <a:rPr lang="en-US" altLang="en-US" sz="1600">
                <a:latin typeface="Times New Roman" panose="02020603050405020304" pitchFamily="18" charset="0"/>
                <a:cs typeface="Times New Roman" panose="02020603050405020304" pitchFamily="18" charset="0"/>
              </a:rPr>
              <a:t>Enables fast, mobile-based skin disease detection.</a:t>
            </a:r>
            <a:endParaRPr lang="en-US" altLang="en-US" sz="1600">
              <a:latin typeface="Times New Roman" panose="02020603050405020304" pitchFamily="18" charset="0"/>
              <a:cs typeface="Times New Roman" panose="02020603050405020304" pitchFamily="18" charset="0"/>
            </a:endParaRPr>
          </a:p>
        </p:txBody>
      </p:sp>
      <p:sp>
        <p:nvSpPr>
          <p:cNvPr id="5" name="Text Box 4"/>
          <p:cNvSpPr txBox="1"/>
          <p:nvPr/>
        </p:nvSpPr>
        <p:spPr>
          <a:xfrm>
            <a:off x="685800" y="4048760"/>
            <a:ext cx="8000365" cy="1886585"/>
          </a:xfrm>
          <a:prstGeom prst="rect">
            <a:avLst/>
          </a:prstGeom>
          <a:solidFill>
            <a:schemeClr val="accent3">
              <a:lumMod val="20000"/>
              <a:lumOff val="80000"/>
            </a:schemeClr>
          </a:solidFill>
        </p:spPr>
        <p:txBody>
          <a:bodyPr wrap="square" rtlCol="0">
            <a:noAutofit/>
          </a:bodyPr>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Problem Statement:</a:t>
            </a:r>
            <a:endParaRPr lang="en-US" altLang="en-US" sz="160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Traditional diagnosis methods are time-consuming and dependent on manual evaluation.</a:t>
            </a:r>
            <a:endParaRPr lang="en-US" altLang="en-US" sz="160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Existing automated systems have lower classification accuracy.</a:t>
            </a:r>
            <a:endParaRPr lang="en-US" altLang="en-US" sz="160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Higher processing times impact real-time usability.</a:t>
            </a:r>
            <a:endParaRPr lang="en-US" altLang="en-US" sz="160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Need to improve accuracy and reduce output generation time through transfer learning techniques.</a:t>
            </a:r>
            <a:endParaRPr lang="en-US" altLang="en-US" sz="16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083"/>
            <a:ext cx="8229600" cy="1143000"/>
          </a:xfrm>
        </p:spPr>
        <p:txBody>
          <a:bodyPr>
            <a:normAutofit/>
          </a:bodyPr>
          <a:lstStyle/>
          <a:p>
            <a:r>
              <a:rPr lang="en-US"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OBJECTIVES</a:t>
            </a:r>
            <a:endParaRPr lang="en-US"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3" name="Content Placeholder 2"/>
          <p:cNvSpPr>
            <a:spLocks noGrp="1"/>
          </p:cNvSpPr>
          <p:nvPr>
            <p:ph idx="1"/>
          </p:nvPr>
        </p:nvSpPr>
        <p:spPr>
          <a:xfrm>
            <a:off x="838200" y="1295400"/>
            <a:ext cx="7546975" cy="4495165"/>
          </a:xfrm>
          <a:solidFill>
            <a:schemeClr val="accent3">
              <a:lumMod val="20000"/>
              <a:lumOff val="80000"/>
            </a:schemeClr>
          </a:solidFill>
        </p:spPr>
        <p:txBody>
          <a:bodyPr>
            <a:noAutofit/>
          </a:bodyPr>
          <a:lstStyle/>
          <a:p>
            <a:pPr algn="just"/>
            <a:r>
              <a:rPr lang="en-US" altLang="en-US" sz="2200" dirty="0">
                <a:solidFill>
                  <a:schemeClr val="tx1"/>
                </a:solidFill>
                <a:latin typeface="Times New Roman" panose="02020603050405020304" pitchFamily="18" charset="0"/>
                <a:cs typeface="Times New Roman" panose="02020603050405020304" pitchFamily="18" charset="0"/>
                <a:sym typeface="+mn-ea"/>
              </a:rPr>
              <a:t>To design a lightweight deep learning model for accurate classification of skin lesions in real-time.</a:t>
            </a:r>
            <a:endParaRPr lang="en-US" altLang="en-US" sz="2200" dirty="0">
              <a:solidFill>
                <a:schemeClr val="tx1"/>
              </a:solidFill>
              <a:latin typeface="Times New Roman" panose="02020603050405020304" pitchFamily="18" charset="0"/>
              <a:cs typeface="Times New Roman" panose="02020603050405020304" pitchFamily="18" charset="0"/>
              <a:sym typeface="+mn-ea"/>
            </a:endParaRPr>
          </a:p>
          <a:p>
            <a:pPr algn="just"/>
            <a:r>
              <a:rPr lang="en-US" altLang="en-US" sz="2200" dirty="0">
                <a:solidFill>
                  <a:schemeClr val="tx1"/>
                </a:solidFill>
                <a:latin typeface="Times New Roman" panose="02020603050405020304" pitchFamily="18" charset="0"/>
                <a:cs typeface="Times New Roman" panose="02020603050405020304" pitchFamily="18" charset="0"/>
                <a:sym typeface="+mn-ea"/>
              </a:rPr>
              <a:t>To utilize transfer learning (MobileNetV2) for improved classification accuracy.</a:t>
            </a:r>
            <a:endParaRPr lang="en-US" altLang="en-US" sz="2200" dirty="0">
              <a:solidFill>
                <a:schemeClr val="tx1"/>
              </a:solidFill>
              <a:latin typeface="Times New Roman" panose="02020603050405020304" pitchFamily="18" charset="0"/>
              <a:cs typeface="Times New Roman" panose="02020603050405020304" pitchFamily="18" charset="0"/>
              <a:sym typeface="+mn-ea"/>
            </a:endParaRPr>
          </a:p>
          <a:p>
            <a:pPr algn="just"/>
            <a:r>
              <a:rPr lang="en-US" altLang="en-US" sz="2200" dirty="0">
                <a:solidFill>
                  <a:schemeClr val="tx1"/>
                </a:solidFill>
                <a:latin typeface="Times New Roman" panose="02020603050405020304" pitchFamily="18" charset="0"/>
                <a:cs typeface="Times New Roman" panose="02020603050405020304" pitchFamily="18" charset="0"/>
                <a:sym typeface="+mn-ea"/>
              </a:rPr>
              <a:t>To enable real-time disease detection through Raspberry Pi and Telegram chatbot integration.</a:t>
            </a:r>
            <a:endParaRPr lang="en-US" altLang="en-US" sz="2200" dirty="0">
              <a:solidFill>
                <a:schemeClr val="tx1"/>
              </a:solidFill>
              <a:latin typeface="Times New Roman" panose="02020603050405020304" pitchFamily="18" charset="0"/>
              <a:cs typeface="Times New Roman" panose="02020603050405020304" pitchFamily="18" charset="0"/>
              <a:sym typeface="+mn-ea"/>
            </a:endParaRPr>
          </a:p>
          <a:p>
            <a:pPr algn="just"/>
            <a:r>
              <a:rPr lang="en-US" altLang="en-US" sz="2200" dirty="0">
                <a:solidFill>
                  <a:schemeClr val="tx1"/>
                </a:solidFill>
                <a:latin typeface="Times New Roman" panose="02020603050405020304" pitchFamily="18" charset="0"/>
                <a:cs typeface="Times New Roman" panose="02020603050405020304" pitchFamily="18" charset="0"/>
                <a:sym typeface="+mn-ea"/>
              </a:rPr>
              <a:t>To reduce output generation time compared to existing systems.</a:t>
            </a:r>
            <a:endParaRPr lang="en-US" altLang="en-US" sz="2200" dirty="0">
              <a:solidFill>
                <a:schemeClr val="tx1"/>
              </a:solidFill>
              <a:latin typeface="Times New Roman" panose="02020603050405020304" pitchFamily="18" charset="0"/>
              <a:cs typeface="Times New Roman" panose="02020603050405020304" pitchFamily="18" charset="0"/>
              <a:sym typeface="+mn-ea"/>
            </a:endParaRPr>
          </a:p>
          <a:p>
            <a:pPr algn="just"/>
            <a:r>
              <a:rPr lang="en-US" altLang="en-US" sz="2200" dirty="0">
                <a:solidFill>
                  <a:schemeClr val="tx1"/>
                </a:solidFill>
                <a:latin typeface="Times New Roman" panose="02020603050405020304" pitchFamily="18" charset="0"/>
                <a:cs typeface="Times New Roman" panose="02020603050405020304" pitchFamily="18" charset="0"/>
                <a:sym typeface="+mn-ea"/>
              </a:rPr>
              <a:t>To provide a user-friendly, mobile-accessible platform for quick diagnosis.</a:t>
            </a:r>
            <a:endParaRPr lang="en-US" altLang="en-US" sz="2200" dirty="0">
              <a:solidFill>
                <a:schemeClr val="tx1"/>
              </a:solidFill>
              <a:latin typeface="Times New Roman" panose="02020603050405020304" pitchFamily="18" charset="0"/>
              <a:cs typeface="Times New Roman" panose="02020603050405020304" pitchFamily="18" charset="0"/>
              <a:sym typeface="+mn-ea"/>
            </a:endParaRPr>
          </a:p>
          <a:p>
            <a:pPr algn="just"/>
            <a:r>
              <a:rPr lang="en-US" altLang="en-US" sz="2200" dirty="0">
                <a:solidFill>
                  <a:schemeClr val="tx1"/>
                </a:solidFill>
                <a:latin typeface="Times New Roman" panose="02020603050405020304" pitchFamily="18" charset="0"/>
                <a:cs typeface="Times New Roman" panose="02020603050405020304" pitchFamily="18" charset="0"/>
                <a:sym typeface="+mn-ea"/>
              </a:rPr>
              <a:t>To ensure high reliability and efficient performance even with limited hardware resources.</a:t>
            </a:r>
            <a:endParaRPr lang="en-US" altLang="en-US" sz="2200" dirty="0">
              <a:solidFill>
                <a:schemeClr val="tx1"/>
              </a:solidFill>
              <a:latin typeface="Times New Roman" panose="02020603050405020304" pitchFamily="18" charset="0"/>
              <a:cs typeface="Times New Roman" panose="02020603050405020304" pitchFamily="18" charset="0"/>
              <a:sym typeface="+mn-ea"/>
            </a:endParaRPr>
          </a:p>
          <a:p>
            <a:pPr algn="just"/>
            <a:endParaRPr lang="en-US" altLang="en-US" sz="2200" dirty="0">
              <a:solidFill>
                <a:schemeClr val="tx1"/>
              </a:solidFill>
              <a:latin typeface="Times New Roman" panose="02020603050405020304" pitchFamily="18" charset="0"/>
              <a:cs typeface="Times New Roman" panose="02020603050405020304" pitchFamily="18" charset="0"/>
              <a:sym typeface="+mn-ea"/>
            </a:endParaRPr>
          </a:p>
          <a:p>
            <a:pPr algn="just"/>
            <a:endParaRPr lang="en-US" altLang="en-US" sz="2200" dirty="0">
              <a:solidFill>
                <a:schemeClr val="tx1"/>
              </a:solidFill>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83"/>
            <a:ext cx="8229600" cy="1143000"/>
          </a:xfrm>
        </p:spPr>
        <p:txBody>
          <a:bodyPr>
            <a:normAutofit/>
          </a:bodyPr>
          <a:lstStyle/>
          <a:p>
            <a:r>
              <a:rPr lang="en-IN"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Related Work</a:t>
            </a:r>
            <a:endParaRPr lang="en-IN"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graphicFrame>
        <p:nvGraphicFramePr>
          <p:cNvPr id="11" name="Table 10"/>
          <p:cNvGraphicFramePr/>
          <p:nvPr>
            <p:custDataLst>
              <p:tags r:id="rId1"/>
            </p:custDataLst>
          </p:nvPr>
        </p:nvGraphicFramePr>
        <p:xfrm>
          <a:off x="453390" y="983615"/>
          <a:ext cx="8258810" cy="5133340"/>
        </p:xfrm>
        <a:graphic>
          <a:graphicData uri="http://schemas.openxmlformats.org/drawingml/2006/table">
            <a:tbl>
              <a:tblPr firstRow="1" bandRow="1">
                <a:tableStyleId>{5C22544A-7EE6-4342-B048-85BDC9FD1C3A}</a:tableStyleId>
              </a:tblPr>
              <a:tblGrid>
                <a:gridCol w="1492250"/>
                <a:gridCol w="3015615"/>
                <a:gridCol w="1822450"/>
                <a:gridCol w="1928495"/>
              </a:tblGrid>
              <a:tr h="1078865">
                <a:tc>
                  <a:txBody>
                    <a:bodyPr/>
                    <a:p>
                      <a:pPr algn="l">
                        <a:buNone/>
                      </a:pPr>
                      <a:endParaRPr lang="en-US" sz="1600" b="1">
                        <a:latin typeface="Times New Roman" panose="02020603050405020304" pitchFamily="18" charset="0"/>
                        <a:cs typeface="Times New Roman" panose="02020603050405020304" pitchFamily="18" charset="0"/>
                      </a:endParaRPr>
                    </a:p>
                    <a:p>
                      <a:pPr algn="l">
                        <a:buNone/>
                      </a:pPr>
                      <a:r>
                        <a:rPr lang="en-US" sz="1600" b="1">
                          <a:latin typeface="Times New Roman" panose="02020603050405020304" pitchFamily="18" charset="0"/>
                          <a:cs typeface="Times New Roman" panose="02020603050405020304" pitchFamily="18" charset="0"/>
                        </a:rPr>
                        <a:t>TITLE AND AUTHOR</a:t>
                      </a:r>
                      <a:endParaRPr lang="en-US" sz="1600" b="1">
                        <a:latin typeface="Times New Roman" panose="02020603050405020304" pitchFamily="18" charset="0"/>
                        <a:cs typeface="Times New Roman" panose="02020603050405020304" pitchFamily="18" charset="0"/>
                      </a:endParaRPr>
                    </a:p>
                    <a:p>
                      <a:pPr algn="l">
                        <a:buNone/>
                      </a:pPr>
                      <a:endParaRPr lang="en-US" sz="1600" b="1">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p>
                      <a:pPr algn="l">
                        <a:buNone/>
                      </a:pPr>
                      <a:endParaRPr lang="en-US" sz="1600" b="1">
                        <a:latin typeface="Times New Roman" panose="02020603050405020304" pitchFamily="18" charset="0"/>
                        <a:cs typeface="Times New Roman" panose="02020603050405020304" pitchFamily="18" charset="0"/>
                      </a:endParaRPr>
                    </a:p>
                    <a:p>
                      <a:pPr algn="l">
                        <a:buNone/>
                      </a:pPr>
                      <a:r>
                        <a:rPr lang="en-US" sz="1600" b="1">
                          <a:latin typeface="Times New Roman" panose="02020603050405020304" pitchFamily="18" charset="0"/>
                          <a:cs typeface="Times New Roman" panose="02020603050405020304" pitchFamily="18" charset="0"/>
                        </a:rPr>
                        <a:t>             EXPLANATION </a:t>
                      </a:r>
                      <a:endParaRPr lang="en-US" sz="1600" b="1">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p>
                      <a:pPr algn="l">
                        <a:buNone/>
                      </a:pPr>
                      <a:endParaRPr lang="en-US" sz="1600" b="1">
                        <a:latin typeface="Times New Roman" panose="02020603050405020304" pitchFamily="18" charset="0"/>
                        <a:cs typeface="Times New Roman" panose="02020603050405020304" pitchFamily="18" charset="0"/>
                      </a:endParaRPr>
                    </a:p>
                    <a:p>
                      <a:pPr algn="l">
                        <a:buNone/>
                      </a:pPr>
                      <a:r>
                        <a:rPr lang="en-US" sz="1600" b="1">
                          <a:latin typeface="Times New Roman" panose="02020603050405020304" pitchFamily="18" charset="0"/>
                          <a:cs typeface="Times New Roman" panose="02020603050405020304" pitchFamily="18" charset="0"/>
                        </a:rPr>
                        <a:t>ADVANTAGES </a:t>
                      </a:r>
                      <a:endParaRPr lang="en-US" sz="1600" b="1">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p>
                      <a:pPr algn="l">
                        <a:buNone/>
                      </a:pPr>
                      <a:endParaRPr lang="en-US" sz="1600" b="1">
                        <a:latin typeface="Times New Roman" panose="02020603050405020304" pitchFamily="18" charset="0"/>
                        <a:cs typeface="Times New Roman" panose="02020603050405020304" pitchFamily="18" charset="0"/>
                      </a:endParaRPr>
                    </a:p>
                    <a:p>
                      <a:pPr algn="l">
                        <a:buNone/>
                      </a:pPr>
                      <a:r>
                        <a:rPr lang="en-US" sz="1600" b="1">
                          <a:latin typeface="Times New Roman" panose="02020603050405020304" pitchFamily="18" charset="0"/>
                          <a:cs typeface="Times New Roman" panose="02020603050405020304" pitchFamily="18" charset="0"/>
                        </a:rPr>
                        <a:t>DISADVANTAGES</a:t>
                      </a:r>
                      <a:endParaRPr lang="en-US" sz="1600" b="1">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r>
              <a:tr h="4054475">
                <a:tc>
                  <a:txBody>
                    <a:bodyPr/>
                    <a:p>
                      <a:pPr>
                        <a:buNone/>
                      </a:pPr>
                      <a:r>
                        <a:rPr lang="en-US" altLang="en-US" b="1"/>
                        <a:t>Global Cancer Statistics, by L.A.Torre, 20</a:t>
                      </a:r>
                      <a:r>
                        <a:rPr lang="en-IN" altLang="en-US" b="1"/>
                        <a:t>23</a:t>
                      </a:r>
                      <a:endParaRPr lang="en-IN" altLang="en-US" b="1"/>
                    </a:p>
                  </a:txBody>
                  <a:tcPr>
                    <a:solidFill>
                      <a:schemeClr val="accent1">
                        <a:lumMod val="20000"/>
                        <a:lumOff val="80000"/>
                      </a:schemeClr>
                    </a:solidFill>
                  </a:tcPr>
                </a:tc>
                <a:tc>
                  <a:txBody>
                    <a:bodyPr/>
                    <a:p>
                      <a:pPr algn="just">
                        <a:buNone/>
                      </a:pPr>
                      <a:r>
                        <a:rPr lang="en-US" altLang="en-US" b="1"/>
                        <a:t>The article shares global cancer data from GLOBOCAN 2020, reporting 19.3 million new cases and 10 million deaths in 2020. Breast cancer became the most diagnosed, while lung cancer caused the most deaths. Cancer rates are higher in developed countries, but death rates are worse in developing ones. By 2040, cancer cases are expected to rise by 47%, especially in developing countries.</a:t>
                      </a:r>
                      <a:endParaRPr lang="en-US" altLang="en-US" b="1"/>
                    </a:p>
                  </a:txBody>
                  <a:tcPr>
                    <a:solidFill>
                      <a:schemeClr val="accent1">
                        <a:lumMod val="20000"/>
                        <a:lumOff val="80000"/>
                      </a:schemeClr>
                    </a:solidFill>
                  </a:tcPr>
                </a:tc>
                <a:tc>
                  <a:txBody>
                    <a:bodyPr/>
                    <a:p>
                      <a:pPr indent="0">
                        <a:buFont typeface="Arial" panose="020B0604020202020204" pitchFamily="34" charset="0"/>
                        <a:buNone/>
                      </a:pPr>
                      <a:r>
                        <a:rPr lang="en-US" altLang="en-US" b="1"/>
                        <a:t>Provides global cancer data and trends</a:t>
                      </a:r>
                      <a:endParaRPr lang="en-US" altLang="en-US" b="1"/>
                    </a:p>
                    <a:p>
                      <a:pPr marL="285750" indent="-285750">
                        <a:buFont typeface="Arial" panose="020B0604020202020204" pitchFamily="34" charset="0"/>
                        <a:buChar char="•"/>
                      </a:pPr>
                      <a:endParaRPr lang="en-US" altLang="en-US" b="1"/>
                    </a:p>
                    <a:p>
                      <a:pPr indent="0">
                        <a:buFont typeface="Arial" panose="020B0604020202020204" pitchFamily="34" charset="0"/>
                        <a:buNone/>
                      </a:pPr>
                      <a:r>
                        <a:rPr lang="en-US" altLang="en-US" b="1"/>
                        <a:t>Highlights the need for better healthcare in developing countries</a:t>
                      </a:r>
                      <a:endParaRPr lang="en-US" altLang="en-US" b="1"/>
                    </a:p>
                    <a:p>
                      <a:pPr>
                        <a:buNone/>
                      </a:pPr>
                      <a:endParaRPr lang="en-US" altLang="en-US" b="1"/>
                    </a:p>
                    <a:p>
                      <a:pPr>
                        <a:buNone/>
                      </a:pPr>
                      <a:endParaRPr lang="en-US" altLang="en-US" b="1"/>
                    </a:p>
                  </a:txBody>
                  <a:tcPr>
                    <a:solidFill>
                      <a:schemeClr val="accent1">
                        <a:lumMod val="20000"/>
                        <a:lumOff val="80000"/>
                      </a:schemeClr>
                    </a:solidFill>
                  </a:tcPr>
                </a:tc>
                <a:tc>
                  <a:txBody>
                    <a:bodyPr/>
                    <a:p>
                      <a:pPr>
                        <a:buNone/>
                      </a:pPr>
                      <a:r>
                        <a:rPr lang="en-US" altLang="en-US" b="1"/>
                        <a:t>Some data are estimates, not actual reports</a:t>
                      </a:r>
                      <a:endParaRPr lang="en-US" altLang="en-US" b="1"/>
                    </a:p>
                    <a:p>
                      <a:pPr>
                        <a:buNone/>
                      </a:pPr>
                      <a:endParaRPr lang="en-US" altLang="en-US" b="1"/>
                    </a:p>
                    <a:p>
                      <a:pPr>
                        <a:buNone/>
                      </a:pPr>
                      <a:r>
                        <a:rPr lang="en-US" altLang="en-US" b="1"/>
                        <a:t>Doesn’t assess treatment or prevention effectiveness</a:t>
                      </a:r>
                      <a:endParaRPr lang="en-US" altLang="en-US" b="1"/>
                    </a:p>
                    <a:p>
                      <a:pPr>
                        <a:buNone/>
                      </a:pPr>
                      <a:endParaRPr lang="en-US" altLang="en-US" b="1"/>
                    </a:p>
                    <a:p>
                      <a:pPr>
                        <a:buNone/>
                      </a:pPr>
                      <a:endParaRPr lang="en-US" altLang="en-US" b="1"/>
                    </a:p>
                  </a:txBody>
                  <a:tcPr>
                    <a:solidFill>
                      <a:schemeClr val="accent1">
                        <a:lumMod val="20000"/>
                        <a:lumOff val="80000"/>
                      </a:schemeClr>
                    </a:solid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Table 10"/>
          <p:cNvGraphicFramePr/>
          <p:nvPr>
            <p:custDataLst>
              <p:tags r:id="rId1"/>
            </p:custDataLst>
          </p:nvPr>
        </p:nvGraphicFramePr>
        <p:xfrm>
          <a:off x="377190" y="838200"/>
          <a:ext cx="8338820" cy="5126355"/>
        </p:xfrm>
        <a:graphic>
          <a:graphicData uri="http://schemas.openxmlformats.org/drawingml/2006/table">
            <a:tbl>
              <a:tblPr firstRow="1" bandRow="1">
                <a:tableStyleId>{5C22544A-7EE6-4342-B048-85BDC9FD1C3A}</a:tableStyleId>
              </a:tblPr>
              <a:tblGrid>
                <a:gridCol w="1645285"/>
                <a:gridCol w="2756535"/>
                <a:gridCol w="1884680"/>
                <a:gridCol w="2052320"/>
              </a:tblGrid>
              <a:tr h="802640">
                <a:tc>
                  <a:txBody>
                    <a:bodyPr/>
                    <a:p>
                      <a:pPr algn="l">
                        <a:buNone/>
                      </a:pPr>
                      <a:endParaRPr lang="en-US" sz="1600">
                        <a:latin typeface="Times New Roman" panose="02020603050405020304" pitchFamily="18" charset="0"/>
                        <a:cs typeface="Times New Roman" panose="02020603050405020304" pitchFamily="18" charset="0"/>
                      </a:endParaRPr>
                    </a:p>
                    <a:p>
                      <a:pPr algn="l">
                        <a:buNone/>
                      </a:pPr>
                      <a:r>
                        <a:rPr lang="en-US" sz="1600">
                          <a:latin typeface="Times New Roman" panose="02020603050405020304" pitchFamily="18" charset="0"/>
                          <a:cs typeface="Times New Roman" panose="02020603050405020304" pitchFamily="18" charset="0"/>
                        </a:rPr>
                        <a:t>TITLE AND AUTHOR</a:t>
                      </a:r>
                      <a:endParaRPr lang="en-US" sz="1600">
                        <a:latin typeface="Times New Roman" panose="02020603050405020304" pitchFamily="18" charset="0"/>
                        <a:cs typeface="Times New Roman" panose="02020603050405020304" pitchFamily="18" charset="0"/>
                      </a:endParaRPr>
                    </a:p>
                    <a:p>
                      <a:pPr algn="l">
                        <a:buNone/>
                      </a:pPr>
                      <a:endParaRPr lang="en-US" sz="1600">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p>
                      <a:pPr algn="l">
                        <a:buNone/>
                      </a:pPr>
                      <a:endParaRPr lang="en-US" sz="1600">
                        <a:latin typeface="Times New Roman" panose="02020603050405020304" pitchFamily="18" charset="0"/>
                        <a:cs typeface="Times New Roman" panose="02020603050405020304" pitchFamily="18" charset="0"/>
                      </a:endParaRPr>
                    </a:p>
                    <a:p>
                      <a:pPr algn="l">
                        <a:buNone/>
                      </a:pPr>
                      <a:r>
                        <a:rPr lang="en-US" sz="1600">
                          <a:latin typeface="Times New Roman" panose="02020603050405020304" pitchFamily="18" charset="0"/>
                          <a:cs typeface="Times New Roman" panose="02020603050405020304" pitchFamily="18" charset="0"/>
                        </a:rPr>
                        <a:t>         EXPLANATION </a:t>
                      </a:r>
                      <a:endParaRPr lang="en-US" sz="1600">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p>
                      <a:pPr algn="l">
                        <a:buNone/>
                      </a:pPr>
                      <a:endParaRPr lang="en-US" sz="1600">
                        <a:latin typeface="Times New Roman" panose="02020603050405020304" pitchFamily="18" charset="0"/>
                        <a:cs typeface="Times New Roman" panose="02020603050405020304" pitchFamily="18" charset="0"/>
                      </a:endParaRPr>
                    </a:p>
                    <a:p>
                      <a:pPr algn="l">
                        <a:buNone/>
                      </a:pPr>
                      <a:r>
                        <a:rPr lang="en-US" sz="1600">
                          <a:latin typeface="Times New Roman" panose="02020603050405020304" pitchFamily="18" charset="0"/>
                          <a:cs typeface="Times New Roman" panose="02020603050405020304" pitchFamily="18" charset="0"/>
                        </a:rPr>
                        <a:t>ADVANTAGES </a:t>
                      </a:r>
                      <a:endParaRPr lang="en-US" sz="1600">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c>
                  <a:txBody>
                    <a:bodyPr/>
                    <a:p>
                      <a:pPr algn="l">
                        <a:buNone/>
                      </a:pPr>
                      <a:endParaRPr lang="en-US" sz="1600">
                        <a:latin typeface="Times New Roman" panose="02020603050405020304" pitchFamily="18" charset="0"/>
                        <a:cs typeface="Times New Roman" panose="02020603050405020304" pitchFamily="18" charset="0"/>
                      </a:endParaRPr>
                    </a:p>
                    <a:p>
                      <a:pPr algn="l">
                        <a:buNone/>
                      </a:pPr>
                      <a:r>
                        <a:rPr lang="en-US" sz="1600">
                          <a:latin typeface="Times New Roman" panose="02020603050405020304" pitchFamily="18" charset="0"/>
                          <a:cs typeface="Times New Roman" panose="02020603050405020304" pitchFamily="18" charset="0"/>
                        </a:rPr>
                        <a:t>DISADVANTAGES</a:t>
                      </a:r>
                      <a:endParaRPr lang="en-US" sz="1600">
                        <a:latin typeface="Times New Roman" panose="02020603050405020304" pitchFamily="18" charset="0"/>
                        <a:cs typeface="Times New Roman" panose="02020603050405020304" pitchFamily="18" charset="0"/>
                      </a:endParaRPr>
                    </a:p>
                  </a:txBody>
                  <a:tcPr>
                    <a:solidFill>
                      <a:schemeClr val="tx2">
                        <a:lumMod val="60000"/>
                        <a:lumOff val="40000"/>
                      </a:schemeClr>
                    </a:solidFill>
                  </a:tcPr>
                </a:tc>
              </a:tr>
              <a:tr h="4059555">
                <a:tc>
                  <a:txBody>
                    <a:bodyPr/>
                    <a:p>
                      <a:pPr>
                        <a:buNone/>
                      </a:pPr>
                      <a:r>
                        <a:rPr lang="en-US" altLang="en-US" b="1"/>
                        <a:t>Melanoma detection by analysis of clinical images using convolutional </a:t>
                      </a:r>
                      <a:r>
                        <a:rPr lang="en-US" altLang="en-US" b="1"/>
                        <a:t>neural network, by E. Nasr-Esfahani, 20</a:t>
                      </a:r>
                      <a:r>
                        <a:rPr lang="en-IN" altLang="en-US" b="1"/>
                        <a:t>24</a:t>
                      </a:r>
                      <a:endParaRPr lang="en-IN" altLang="en-US" b="1"/>
                    </a:p>
                  </a:txBody>
                  <a:tcPr>
                    <a:solidFill>
                      <a:schemeClr val="accent1">
                        <a:lumMod val="20000"/>
                        <a:lumOff val="80000"/>
                      </a:schemeClr>
                    </a:solidFill>
                  </a:tcPr>
                </a:tc>
                <a:tc>
                  <a:txBody>
                    <a:bodyPr/>
                    <a:p>
                      <a:pPr algn="just">
                        <a:buNone/>
                      </a:pPr>
                      <a:r>
                        <a:rPr lang="en-US" altLang="en-US" b="1"/>
                        <a:t>This paper uses Convolutional Neural Networks (CNNs) to detect melanoma (a type of skin cancer) from clinical images. The CNN automatically learns features from images to classify them as cancerous or not, aiming to improve early </a:t>
                      </a:r>
                      <a:r>
                        <a:rPr lang="en-US" altLang="en-US" b="1"/>
                        <a:t>diagnosis.</a:t>
                      </a:r>
                      <a:endParaRPr lang="en-US" altLang="en-US" b="1"/>
                    </a:p>
                  </a:txBody>
                  <a:tcPr>
                    <a:solidFill>
                      <a:schemeClr val="accent1">
                        <a:lumMod val="20000"/>
                        <a:lumOff val="80000"/>
                      </a:schemeClr>
                    </a:solidFill>
                  </a:tcPr>
                </a:tc>
                <a:tc>
                  <a:txBody>
                    <a:bodyPr/>
                    <a:p>
                      <a:pPr>
                        <a:buNone/>
                      </a:pPr>
                      <a:r>
                        <a:rPr lang="en-US" altLang="en-US" b="1"/>
                        <a:t>Uses deep learning for automatic and accurate melanoma detection</a:t>
                      </a:r>
                      <a:endParaRPr lang="en-US" altLang="en-US" b="1"/>
                    </a:p>
                    <a:p>
                      <a:pPr>
                        <a:buNone/>
                      </a:pPr>
                      <a:endParaRPr lang="en-US" altLang="en-US" b="1"/>
                    </a:p>
                    <a:p>
                      <a:pPr>
                        <a:buNone/>
                      </a:pPr>
                      <a:r>
                        <a:rPr lang="en-US" altLang="en-US" b="1"/>
                        <a:t>Reduces need for manual feature </a:t>
                      </a:r>
                      <a:r>
                        <a:rPr lang="en-US" altLang="en-US" b="1"/>
                        <a:t>extraction</a:t>
                      </a:r>
                      <a:endParaRPr lang="en-US" altLang="en-US" b="1"/>
                    </a:p>
                  </a:txBody>
                  <a:tcPr>
                    <a:solidFill>
                      <a:schemeClr val="accent1">
                        <a:lumMod val="20000"/>
                        <a:lumOff val="80000"/>
                      </a:schemeClr>
                    </a:solidFill>
                  </a:tcPr>
                </a:tc>
                <a:tc>
                  <a:txBody>
                    <a:bodyPr/>
                    <a:p>
                      <a:pPr>
                        <a:buNone/>
                      </a:pPr>
                      <a:r>
                        <a:rPr lang="en-US" altLang="en-US" b="1"/>
                        <a:t>Needs a large dataset of labeled images for training</a:t>
                      </a:r>
                      <a:endParaRPr lang="en-US" altLang="en-US" b="1"/>
                    </a:p>
                    <a:p>
                      <a:pPr>
                        <a:buNone/>
                      </a:pPr>
                      <a:endParaRPr lang="en-US" altLang="en-US" b="1"/>
                    </a:p>
                    <a:p>
                      <a:pPr>
                        <a:buNone/>
                      </a:pPr>
                      <a:r>
                        <a:rPr lang="en-US" altLang="en-US" b="1"/>
                        <a:t>May face issues with image quality </a:t>
                      </a:r>
                      <a:r>
                        <a:rPr lang="en-US" altLang="en-US" b="1"/>
                        <a:t>or </a:t>
                      </a:r>
                      <a:r>
                        <a:rPr lang="en-US" altLang="en-US" b="1"/>
                        <a:t>variation</a:t>
                      </a:r>
                      <a:endParaRPr lang="en-US" altLang="en-US" b="1"/>
                    </a:p>
                  </a:txBody>
                  <a:tcPr>
                    <a:solidFill>
                      <a:schemeClr val="accent1">
                        <a:lumMod val="20000"/>
                        <a:lumOff val="80000"/>
                      </a:schemeClr>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ltLang="en-US" sz="3600" b="1">
                <a:solidFill>
                  <a:schemeClr val="accent1">
                    <a:lumMod val="50000"/>
                  </a:schemeClr>
                </a:solidFill>
                <a:latin typeface="Cambria" panose="02040503050406030204" pitchFamily="18" charset="0"/>
                <a:cs typeface="Cambria" panose="02040503050406030204" pitchFamily="18" charset="0"/>
              </a:rPr>
              <a:t>Existing System vs Proposed System</a:t>
            </a:r>
            <a:endParaRPr lang="en-US" altLang="en-US" sz="3600" b="1">
              <a:solidFill>
                <a:schemeClr val="accent1">
                  <a:lumMod val="50000"/>
                </a:schemeClr>
              </a:solidFill>
              <a:latin typeface="Cambria" panose="02040503050406030204" pitchFamily="18" charset="0"/>
              <a:cs typeface="Cambria" panose="02040503050406030204" pitchFamily="18" charset="0"/>
            </a:endParaRPr>
          </a:p>
        </p:txBody>
      </p:sp>
      <p:graphicFrame>
        <p:nvGraphicFramePr>
          <p:cNvPr id="7" name="Content Placeholder 6"/>
          <p:cNvGraphicFramePr/>
          <p:nvPr>
            <p:ph idx="1"/>
            <p:custDataLst>
              <p:tags r:id="rId1"/>
            </p:custDataLst>
          </p:nvPr>
        </p:nvGraphicFramePr>
        <p:xfrm>
          <a:off x="457200" y="1371600"/>
          <a:ext cx="8229600" cy="4216400"/>
        </p:xfrm>
        <a:graphic>
          <a:graphicData uri="http://schemas.openxmlformats.org/drawingml/2006/table">
            <a:tbl>
              <a:tblPr firstRow="1" bandRow="1">
                <a:tableStyleId>{5C22544A-7EE6-4342-B048-85BDC9FD1C3A}</a:tableStyleId>
              </a:tblPr>
              <a:tblGrid>
                <a:gridCol w="2743200"/>
                <a:gridCol w="2743200"/>
                <a:gridCol w="2743200"/>
              </a:tblGrid>
              <a:tr h="843280">
                <a:tc>
                  <a:txBody>
                    <a:bodyPr/>
                    <a:p>
                      <a:r>
                        <a:rPr lang="en-US" sz="1800" b="1"/>
                        <a:t>   Aspect</a:t>
                      </a:r>
                      <a:endParaRPr lang="en-US" sz="1800" b="1"/>
                    </a:p>
                  </a:txBody>
                  <a:tcPr marL="0" marR="0" marT="0" marB="0" anchor="ctr" anchorCtr="0">
                    <a:solidFill>
                      <a:schemeClr val="tx2">
                        <a:lumMod val="60000"/>
                        <a:lumOff val="40000"/>
                      </a:schemeClr>
                    </a:solidFill>
                  </a:tcPr>
                </a:tc>
                <a:tc>
                  <a:txBody>
                    <a:bodyPr/>
                    <a:p>
                      <a:pPr>
                        <a:buNone/>
                      </a:pPr>
                      <a:endParaRPr lang="en-US" altLang="en-US" b="1"/>
                    </a:p>
                    <a:p>
                      <a:pPr>
                        <a:buNone/>
                      </a:pPr>
                      <a:r>
                        <a:rPr lang="en-US" altLang="en-US" b="1"/>
                        <a:t>Existing System</a:t>
                      </a:r>
                      <a:endParaRPr lang="en-US" altLang="en-US" b="1"/>
                    </a:p>
                  </a:txBody>
                  <a:tcPr>
                    <a:solidFill>
                      <a:schemeClr val="tx2">
                        <a:lumMod val="60000"/>
                        <a:lumOff val="40000"/>
                      </a:schemeClr>
                    </a:solidFill>
                  </a:tcPr>
                </a:tc>
                <a:tc>
                  <a:txBody>
                    <a:bodyPr/>
                    <a:p>
                      <a:pPr>
                        <a:buNone/>
                      </a:pPr>
                      <a:endParaRPr lang="en-US" altLang="en-US" b="1"/>
                    </a:p>
                    <a:p>
                      <a:pPr>
                        <a:buNone/>
                      </a:pPr>
                      <a:r>
                        <a:rPr lang="en-US" altLang="en-US" b="1"/>
                        <a:t>Proposed System</a:t>
                      </a:r>
                      <a:endParaRPr lang="en-US" altLang="en-US" b="1"/>
                    </a:p>
                  </a:txBody>
                  <a:tcPr>
                    <a:solidFill>
                      <a:schemeClr val="tx2">
                        <a:lumMod val="60000"/>
                        <a:lumOff val="40000"/>
                      </a:schemeClr>
                    </a:solidFill>
                  </a:tcPr>
                </a:tc>
              </a:tr>
              <a:tr h="843280">
                <a:tc>
                  <a:txBody>
                    <a:bodyPr/>
                    <a:p>
                      <a:pPr>
                        <a:buNone/>
                      </a:pPr>
                      <a:r>
                        <a:rPr lang="en-US" altLang="en-US" b="1"/>
                        <a:t>Model Used</a:t>
                      </a:r>
                      <a:endParaRPr lang="en-US" altLang="en-US" b="1"/>
                    </a:p>
                  </a:txBody>
                  <a:tcPr/>
                </a:tc>
                <a:tc>
                  <a:txBody>
                    <a:bodyPr/>
                    <a:p>
                      <a:pPr>
                        <a:buNone/>
                      </a:pPr>
                      <a:r>
                        <a:rPr lang="en-US" altLang="en-US" b="1"/>
                        <a:t>MobileNet CNN without transfer learning</a:t>
                      </a:r>
                      <a:endParaRPr lang="en-US" altLang="en-US" b="1"/>
                    </a:p>
                  </a:txBody>
                  <a:tcPr/>
                </a:tc>
                <a:tc>
                  <a:txBody>
                    <a:bodyPr/>
                    <a:p>
                      <a:pPr>
                        <a:buNone/>
                      </a:pPr>
                      <a:r>
                        <a:rPr lang="en-US" altLang="en-US" b="1"/>
                        <a:t>MobileNetV2 with transfer learning for improved classification</a:t>
                      </a:r>
                      <a:endParaRPr lang="en-US" altLang="en-US" b="1"/>
                    </a:p>
                  </a:txBody>
                  <a:tcPr/>
                </a:tc>
              </a:tr>
              <a:tr h="843280">
                <a:tc>
                  <a:txBody>
                    <a:bodyPr/>
                    <a:p>
                      <a:pPr>
                        <a:buNone/>
                      </a:pPr>
                      <a:r>
                        <a:rPr lang="en-US" altLang="en-US" b="1"/>
                        <a:t>Accuracy</a:t>
                      </a:r>
                      <a:endParaRPr lang="en-US" altLang="en-US" b="1"/>
                    </a:p>
                  </a:txBody>
                  <a:tcPr/>
                </a:tc>
                <a:tc>
                  <a:txBody>
                    <a:bodyPr/>
                    <a:p>
                      <a:pPr>
                        <a:buNone/>
                      </a:pPr>
                      <a:r>
                        <a:rPr lang="en-US" altLang="en-US" b="1"/>
                        <a:t>Moderate classification accuracy</a:t>
                      </a:r>
                      <a:endParaRPr lang="en-US" altLang="en-US" b="1"/>
                    </a:p>
                  </a:txBody>
                  <a:tcPr/>
                </a:tc>
                <a:tc>
                  <a:txBody>
                    <a:bodyPr/>
                    <a:p>
                      <a:pPr>
                        <a:buNone/>
                      </a:pPr>
                      <a:r>
                        <a:rPr lang="en-US" altLang="en-US" b="1"/>
                        <a:t>Higher accuracy through fine-tuning and optimized model training</a:t>
                      </a:r>
                      <a:endParaRPr lang="en-US" altLang="en-US" b="1"/>
                    </a:p>
                  </a:txBody>
                  <a:tcPr/>
                </a:tc>
              </a:tr>
              <a:tr h="843280">
                <a:tc>
                  <a:txBody>
                    <a:bodyPr/>
                    <a:p>
                      <a:pPr>
                        <a:buNone/>
                      </a:pPr>
                      <a:r>
                        <a:rPr lang="en-US" altLang="en-US" b="1"/>
                        <a:t>Response Time</a:t>
                      </a:r>
                      <a:endParaRPr lang="en-US" altLang="en-US" b="1"/>
                    </a:p>
                  </a:txBody>
                  <a:tcPr/>
                </a:tc>
                <a:tc>
                  <a:txBody>
                    <a:bodyPr/>
                    <a:p>
                      <a:pPr>
                        <a:buNone/>
                      </a:pPr>
                      <a:r>
                        <a:rPr lang="en-US" altLang="en-US" b="1"/>
                        <a:t>Slower prediction due to unoptimized model deployment</a:t>
                      </a:r>
                      <a:endParaRPr lang="en-US" altLang="en-US" b="1"/>
                    </a:p>
                  </a:txBody>
                  <a:tcPr/>
                </a:tc>
                <a:tc>
                  <a:txBody>
                    <a:bodyPr/>
                    <a:p>
                      <a:pPr>
                        <a:buNone/>
                      </a:pPr>
                      <a:r>
                        <a:rPr lang="en-US" altLang="en-US" b="1"/>
                        <a:t>Faster output generation (~2–3 seconds) </a:t>
                      </a:r>
                      <a:endParaRPr lang="en-US" altLang="en-US" b="1"/>
                    </a:p>
                  </a:txBody>
                  <a:tcPr/>
                </a:tc>
              </a:tr>
              <a:tr h="843280">
                <a:tc>
                  <a:txBody>
                    <a:bodyPr/>
                    <a:p>
                      <a:pPr>
                        <a:buNone/>
                      </a:pPr>
                      <a:r>
                        <a:rPr lang="en-US" altLang="en-US" b="1"/>
                        <a:t>User Interaction</a:t>
                      </a:r>
                      <a:endParaRPr lang="en-US" altLang="en-US" b="1"/>
                    </a:p>
                  </a:txBody>
                  <a:tcPr/>
                </a:tc>
                <a:tc>
                  <a:txBody>
                    <a:bodyPr/>
                    <a:p>
                      <a:pPr>
                        <a:buNone/>
                      </a:pPr>
                      <a:r>
                        <a:rPr lang="en-US" altLang="en-US" b="1"/>
                        <a:t>Basic Telegram bot for image submission and result</a:t>
                      </a:r>
                      <a:endParaRPr lang="en-US" altLang="en-US" b="1"/>
                    </a:p>
                  </a:txBody>
                  <a:tcPr/>
                </a:tc>
                <a:tc>
                  <a:txBody>
                    <a:bodyPr/>
                    <a:p>
                      <a:pPr>
                        <a:buNone/>
                      </a:pPr>
                      <a:r>
                        <a:rPr lang="en-US" b="1"/>
                        <a:t>Same Interaction with confidence score feature</a:t>
                      </a:r>
                      <a:endParaRPr lang="en-US" b="1"/>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sz="3600" b="1">
                <a:solidFill>
                  <a:schemeClr val="tx2">
                    <a:lumMod val="75000"/>
                  </a:schemeClr>
                </a:solidFill>
                <a:latin typeface="Cambria" panose="02040503050406030204" pitchFamily="18" charset="0"/>
                <a:cs typeface="Cambria" panose="02040503050406030204" pitchFamily="18" charset="0"/>
              </a:rPr>
              <a:t>Telegram Bot Integration</a:t>
            </a:r>
            <a:endParaRPr lang="en-US" altLang="en-US" sz="3600" b="1">
              <a:solidFill>
                <a:schemeClr val="tx2">
                  <a:lumMod val="75000"/>
                </a:schemeClr>
              </a:solidFill>
              <a:latin typeface="Cambria" panose="02040503050406030204" pitchFamily="18" charset="0"/>
              <a:cs typeface="Cambria" panose="02040503050406030204" pitchFamily="18" charset="0"/>
            </a:endParaRPr>
          </a:p>
        </p:txBody>
      </p:sp>
      <p:sp>
        <p:nvSpPr>
          <p:cNvPr id="3" name="Content Placeholder 2"/>
          <p:cNvSpPr>
            <a:spLocks noGrp="1"/>
          </p:cNvSpPr>
          <p:nvPr>
            <p:ph idx="1"/>
          </p:nvPr>
        </p:nvSpPr>
        <p:spPr>
          <a:xfrm>
            <a:off x="457200" y="1371600"/>
            <a:ext cx="8214995" cy="2057400"/>
          </a:xfrm>
          <a:solidFill>
            <a:schemeClr val="accent2">
              <a:lumMod val="20000"/>
              <a:lumOff val="80000"/>
            </a:schemeClr>
          </a:solidFill>
        </p:spPr>
        <p:txBody>
          <a:bodyPr>
            <a:normAutofit fontScale="70000"/>
          </a:bodyPr>
          <a:p>
            <a:r>
              <a:rPr lang="en-US" b="1">
                <a:latin typeface="Times New Roman" panose="02020603050405020304" pitchFamily="18" charset="0"/>
                <a:cs typeface="Times New Roman" panose="02020603050405020304" pitchFamily="18" charset="0"/>
              </a:rPr>
              <a:t>Steps Followed</a:t>
            </a:r>
            <a:r>
              <a:rPr lang="en-US" b="1"/>
              <a:t>:</a:t>
            </a:r>
            <a:endParaRPr lang="en-US"/>
          </a:p>
          <a:p>
            <a:pPr lvl="2"/>
            <a:r>
              <a:rPr lang="en-US" altLang="en-US" sz="2000">
                <a:latin typeface="Times New Roman" panose="02020603050405020304" pitchFamily="18" charset="0"/>
                <a:cs typeface="Times New Roman" panose="02020603050405020304" pitchFamily="18" charset="0"/>
              </a:rPr>
              <a:t>Accessed @BotFather on Telegram.</a:t>
            </a:r>
            <a:endParaRPr lang="en-US" altLang="en-US" sz="2000">
              <a:latin typeface="Times New Roman" panose="02020603050405020304" pitchFamily="18" charset="0"/>
              <a:cs typeface="Times New Roman" panose="02020603050405020304" pitchFamily="18" charset="0"/>
            </a:endParaRPr>
          </a:p>
          <a:p>
            <a:pPr lvl="2"/>
            <a:r>
              <a:rPr lang="en-US" altLang="en-US" sz="2000">
                <a:latin typeface="Times New Roman" panose="02020603050405020304" pitchFamily="18" charset="0"/>
                <a:cs typeface="Times New Roman" panose="02020603050405020304" pitchFamily="18" charset="0"/>
              </a:rPr>
              <a:t>Created a new bot by giving it a unique name and username.</a:t>
            </a:r>
            <a:endParaRPr lang="en-US" altLang="en-US" sz="2000">
              <a:latin typeface="Times New Roman" panose="02020603050405020304" pitchFamily="18" charset="0"/>
              <a:cs typeface="Times New Roman" panose="02020603050405020304" pitchFamily="18" charset="0"/>
            </a:endParaRPr>
          </a:p>
          <a:p>
            <a:pPr lvl="2"/>
            <a:r>
              <a:rPr lang="en-US" altLang="en-US" sz="2000" b="1">
                <a:latin typeface="Times New Roman" panose="02020603050405020304" pitchFamily="18" charset="0"/>
                <a:cs typeface="Times New Roman" panose="02020603050405020304" pitchFamily="18" charset="0"/>
              </a:rPr>
              <a:t>Note</a:t>
            </a:r>
            <a:r>
              <a:rPr lang="en-US" altLang="en-US" sz="2000">
                <a:latin typeface="Times New Roman" panose="02020603050405020304" pitchFamily="18" charset="0"/>
                <a:cs typeface="Times New Roman" panose="02020603050405020304" pitchFamily="18" charset="0"/>
              </a:rPr>
              <a:t>: Only the username is searchable by users.</a:t>
            </a:r>
            <a:endParaRPr lang="en-US" altLang="en-US" sz="2000">
              <a:latin typeface="Times New Roman" panose="02020603050405020304" pitchFamily="18" charset="0"/>
              <a:cs typeface="Times New Roman" panose="02020603050405020304" pitchFamily="18" charset="0"/>
            </a:endParaRPr>
          </a:p>
          <a:p>
            <a:pPr lvl="2"/>
            <a:r>
              <a:rPr lang="en-US" altLang="en-US" sz="2000">
                <a:latin typeface="Times New Roman" panose="02020603050405020304" pitchFamily="18" charset="0"/>
                <a:cs typeface="Times New Roman" panose="02020603050405020304" pitchFamily="18" charset="0"/>
              </a:rPr>
              <a:t>Received a unique API token (Bot Token) from BotFather.</a:t>
            </a:r>
            <a:endParaRPr lang="en-US" altLang="en-US" sz="2000">
              <a:latin typeface="Times New Roman" panose="02020603050405020304" pitchFamily="18" charset="0"/>
              <a:cs typeface="Times New Roman" panose="02020603050405020304" pitchFamily="18" charset="0"/>
            </a:endParaRPr>
          </a:p>
          <a:p>
            <a:pPr lvl="2"/>
            <a:r>
              <a:rPr lang="en-US" altLang="en-US" sz="2000">
                <a:latin typeface="Times New Roman" panose="02020603050405020304" pitchFamily="18" charset="0"/>
                <a:cs typeface="Times New Roman" panose="02020603050405020304" pitchFamily="18" charset="0"/>
              </a:rPr>
              <a:t>Used this token in Python code to establish a secure connection between the Raspberry Pi and the Telegram bot.</a:t>
            </a:r>
            <a:endParaRPr lang="en-US" altLang="en-US" sz="2000">
              <a:latin typeface="Times New Roman" panose="02020603050405020304" pitchFamily="18" charset="0"/>
              <a:cs typeface="Times New Roman" panose="02020603050405020304" pitchFamily="18" charset="0"/>
            </a:endParaRPr>
          </a:p>
          <a:p>
            <a:pPr marL="914400" lvl="2" indent="0">
              <a:buNone/>
            </a:pPr>
            <a:endParaRPr lang="en-US" altLang="en-US"/>
          </a:p>
          <a:p>
            <a:pPr marL="914400" lvl="2" indent="0">
              <a:buNone/>
            </a:pPr>
            <a:endParaRPr lang="en-US" altLang="en-US"/>
          </a:p>
        </p:txBody>
      </p:sp>
      <p:pic>
        <p:nvPicPr>
          <p:cNvPr id="7" name="Picture 6"/>
          <p:cNvPicPr/>
          <p:nvPr/>
        </p:nvPicPr>
        <p:blipFill>
          <a:blip r:embed="rId1"/>
          <a:stretch>
            <a:fillRect/>
          </a:stretch>
        </p:blipFill>
        <p:spPr>
          <a:xfrm>
            <a:off x="304800" y="3632835"/>
            <a:ext cx="1409065" cy="1206500"/>
          </a:xfrm>
          <a:prstGeom prst="rect">
            <a:avLst/>
          </a:prstGeom>
        </p:spPr>
      </p:pic>
      <p:sp>
        <p:nvSpPr>
          <p:cNvPr id="8" name="Text Box 7"/>
          <p:cNvSpPr txBox="1"/>
          <p:nvPr/>
        </p:nvSpPr>
        <p:spPr>
          <a:xfrm>
            <a:off x="2376805" y="3962400"/>
            <a:ext cx="1829435" cy="645160"/>
          </a:xfrm>
          <a:prstGeom prst="rect">
            <a:avLst/>
          </a:prstGeom>
          <a:solidFill>
            <a:schemeClr val="accent3">
              <a:lumMod val="20000"/>
              <a:lumOff val="80000"/>
            </a:schemeClr>
          </a:solidFill>
        </p:spPr>
        <p:txBody>
          <a:bodyPr wrap="square" rtlCol="0">
            <a:spAutoFit/>
          </a:bodyPr>
          <a:p>
            <a:r>
              <a:rPr lang="en-US"/>
              <a:t>Set bot name and user name</a:t>
            </a:r>
            <a:endParaRPr lang="en-US"/>
          </a:p>
        </p:txBody>
      </p:sp>
      <p:sp>
        <p:nvSpPr>
          <p:cNvPr id="10" name="Text Box 9"/>
          <p:cNvSpPr txBox="1"/>
          <p:nvPr/>
        </p:nvSpPr>
        <p:spPr>
          <a:xfrm>
            <a:off x="2362200" y="5172075"/>
            <a:ext cx="1863725" cy="368300"/>
          </a:xfrm>
          <a:prstGeom prst="rect">
            <a:avLst/>
          </a:prstGeom>
          <a:solidFill>
            <a:schemeClr val="accent3">
              <a:lumMod val="20000"/>
              <a:lumOff val="80000"/>
            </a:schemeClr>
          </a:solidFill>
        </p:spPr>
        <p:txBody>
          <a:bodyPr wrap="square" rtlCol="0">
            <a:spAutoFit/>
          </a:bodyPr>
          <a:p>
            <a:r>
              <a:rPr lang="en-US"/>
              <a:t>Access API token </a:t>
            </a:r>
            <a:endParaRPr lang="en-US"/>
          </a:p>
        </p:txBody>
      </p:sp>
      <p:sp>
        <p:nvSpPr>
          <p:cNvPr id="11" name="Down Arrow 10"/>
          <p:cNvSpPr/>
          <p:nvPr/>
        </p:nvSpPr>
        <p:spPr>
          <a:xfrm rot="16200000">
            <a:off x="1911350" y="4032250"/>
            <a:ext cx="292100" cy="457200"/>
          </a:xfrm>
          <a:prstGeom prst="downArrow">
            <a:avLst/>
          </a:prstGeom>
        </p:spPr>
        <p:style>
          <a:lnRef idx="0">
            <a:srgbClr val="FFFFFF"/>
          </a:lnRef>
          <a:fillRef idx="3">
            <a:schemeClr val="accent2"/>
          </a:fillRef>
          <a:effectRef idx="0">
            <a:srgbClr val="FFFFFF"/>
          </a:effectRef>
          <a:fontRef idx="minor">
            <a:schemeClr val="lt1"/>
          </a:fontRef>
        </p:style>
        <p:txBody>
          <a:bodyPr rtlCol="0" anchor="ctr"/>
          <a:p>
            <a:pPr algn="ctr"/>
            <a:endParaRPr lang="en-US">
              <a:solidFill>
                <a:schemeClr val="accent4">
                  <a:lumMod val="50000"/>
                </a:schemeClr>
              </a:solidFill>
            </a:endParaRPr>
          </a:p>
        </p:txBody>
      </p:sp>
      <p:sp>
        <p:nvSpPr>
          <p:cNvPr id="13" name="Up Arrow 12"/>
          <p:cNvSpPr/>
          <p:nvPr/>
        </p:nvSpPr>
        <p:spPr>
          <a:xfrm rot="10800000">
            <a:off x="3048000" y="4724400"/>
            <a:ext cx="304800" cy="381000"/>
          </a:xfrm>
          <a:prstGeom prst="upArrow">
            <a:avLst/>
          </a:prstGeom>
        </p:spPr>
        <p:style>
          <a:lnRef idx="0">
            <a:srgbClr val="FFFFFF"/>
          </a:lnRef>
          <a:fillRef idx="3">
            <a:schemeClr val="accent2"/>
          </a:fillRef>
          <a:effectRef idx="0">
            <a:srgbClr val="FFFFFF"/>
          </a:effectRef>
          <a:fontRef idx="minor">
            <a:schemeClr val="lt1"/>
          </a:fontRef>
        </p:style>
        <p:txBody>
          <a:bodyPr rtlCol="0" anchor="ctr"/>
          <a:p>
            <a:pPr algn="ctr"/>
            <a:endParaRPr lang="en-US"/>
          </a:p>
        </p:txBody>
      </p:sp>
      <p:sp>
        <p:nvSpPr>
          <p:cNvPr id="14" name="Right Arrow 13"/>
          <p:cNvSpPr/>
          <p:nvPr/>
        </p:nvSpPr>
        <p:spPr>
          <a:xfrm>
            <a:off x="4573905" y="5181600"/>
            <a:ext cx="455295" cy="304800"/>
          </a:xfrm>
          <a:prstGeom prst="rightArrow">
            <a:avLst/>
          </a:prstGeom>
        </p:spPr>
        <p:style>
          <a:lnRef idx="0">
            <a:srgbClr val="FFFFFF"/>
          </a:lnRef>
          <a:fillRef idx="3">
            <a:schemeClr val="accent2"/>
          </a:fillRef>
          <a:effectRef idx="0">
            <a:srgbClr val="FFFFFF"/>
          </a:effectRef>
          <a:fontRef idx="minor">
            <a:schemeClr val="lt1"/>
          </a:fontRef>
        </p:style>
        <p:txBody>
          <a:bodyPr rtlCol="0" anchor="ctr"/>
          <a:p>
            <a:pPr algn="ctr"/>
            <a:endParaRPr lang="en-US"/>
          </a:p>
        </p:txBody>
      </p:sp>
      <p:sp>
        <p:nvSpPr>
          <p:cNvPr id="15" name="Text Box 14"/>
          <p:cNvSpPr txBox="1"/>
          <p:nvPr/>
        </p:nvSpPr>
        <p:spPr>
          <a:xfrm>
            <a:off x="5181600" y="5715000"/>
            <a:ext cx="3370580" cy="368300"/>
          </a:xfrm>
          <a:prstGeom prst="rect">
            <a:avLst/>
          </a:prstGeom>
          <a:solidFill>
            <a:schemeClr val="accent1">
              <a:lumMod val="20000"/>
              <a:lumOff val="80000"/>
            </a:schemeClr>
          </a:solidFill>
        </p:spPr>
        <p:txBody>
          <a:bodyPr wrap="square" rtlCol="0">
            <a:spAutoFit/>
          </a:bodyPr>
          <a:p>
            <a:r>
              <a:rPr lang="en-US"/>
              <a:t>Chatbot                        Raspberry pi</a:t>
            </a:r>
            <a:endParaRPr lang="en-US"/>
          </a:p>
        </p:txBody>
      </p:sp>
      <p:pic>
        <p:nvPicPr>
          <p:cNvPr id="16" name="Picture 15"/>
          <p:cNvPicPr/>
          <p:nvPr/>
        </p:nvPicPr>
        <p:blipFill>
          <a:blip r:embed="rId2"/>
          <a:stretch>
            <a:fillRect/>
          </a:stretch>
        </p:blipFill>
        <p:spPr>
          <a:xfrm>
            <a:off x="5029200" y="4558030"/>
            <a:ext cx="1428750" cy="1156970"/>
          </a:xfrm>
          <a:prstGeom prst="rect">
            <a:avLst/>
          </a:prstGeom>
        </p:spPr>
      </p:pic>
      <p:sp>
        <p:nvSpPr>
          <p:cNvPr id="17" name="Left-Right Arrow 16"/>
          <p:cNvSpPr/>
          <p:nvPr/>
        </p:nvSpPr>
        <p:spPr>
          <a:xfrm>
            <a:off x="6400800" y="5029200"/>
            <a:ext cx="685800" cy="304800"/>
          </a:xfrm>
          <a:prstGeom prst="leftRightArrow">
            <a:avLst/>
          </a:prstGeom>
        </p:spPr>
        <p:style>
          <a:lnRef idx="0">
            <a:srgbClr val="FFFFFF"/>
          </a:lnRef>
          <a:fillRef idx="3">
            <a:schemeClr val="accent2"/>
          </a:fillRef>
          <a:effectRef idx="0">
            <a:srgbClr val="FFFFFF"/>
          </a:effectRef>
          <a:fontRef idx="minor">
            <a:schemeClr val="lt1"/>
          </a:fontRef>
        </p:style>
        <p:txBody>
          <a:bodyPr rtlCol="0" anchor="ctr"/>
          <a:p>
            <a:pPr algn="ctr"/>
            <a:endParaRPr lang="en-US"/>
          </a:p>
        </p:txBody>
      </p:sp>
      <p:pic>
        <p:nvPicPr>
          <p:cNvPr id="18" name="Picture 17"/>
          <p:cNvPicPr/>
          <p:nvPr/>
        </p:nvPicPr>
        <p:blipFill>
          <a:blip r:embed="rId3"/>
          <a:stretch>
            <a:fillRect/>
          </a:stretch>
        </p:blipFill>
        <p:spPr>
          <a:xfrm>
            <a:off x="7162800" y="4724400"/>
            <a:ext cx="1254125" cy="887095"/>
          </a:xfrm>
          <a:prstGeom prst="rect">
            <a:avLst/>
          </a:prstGeom>
        </p:spPr>
      </p:pic>
      <p:sp>
        <p:nvSpPr>
          <p:cNvPr id="19" name="Text Box 18"/>
          <p:cNvSpPr txBox="1"/>
          <p:nvPr/>
        </p:nvSpPr>
        <p:spPr>
          <a:xfrm>
            <a:off x="5105400" y="4052570"/>
            <a:ext cx="3636645" cy="645160"/>
          </a:xfrm>
          <a:prstGeom prst="rect">
            <a:avLst/>
          </a:prstGeom>
          <a:solidFill>
            <a:schemeClr val="accent3">
              <a:lumMod val="20000"/>
              <a:lumOff val="80000"/>
            </a:schemeClr>
          </a:solidFill>
        </p:spPr>
        <p:txBody>
          <a:bodyPr wrap="square" rtlCol="0">
            <a:spAutoFit/>
          </a:bodyPr>
          <a:p>
            <a:r>
              <a:rPr lang="en-US"/>
              <a:t>Include the API token in code to establish Connection </a:t>
            </a:r>
            <a:endParaRPr lang="en-US"/>
          </a:p>
        </p:txBody>
      </p:sp>
      <p:sp>
        <p:nvSpPr>
          <p:cNvPr id="20" name="Text Box 19"/>
          <p:cNvSpPr txBox="1"/>
          <p:nvPr/>
        </p:nvSpPr>
        <p:spPr>
          <a:xfrm>
            <a:off x="381000" y="4839335"/>
            <a:ext cx="1283335" cy="368300"/>
          </a:xfrm>
          <a:prstGeom prst="rect">
            <a:avLst/>
          </a:prstGeom>
          <a:solidFill>
            <a:schemeClr val="accent1">
              <a:lumMod val="20000"/>
              <a:lumOff val="80000"/>
            </a:schemeClr>
          </a:solidFill>
        </p:spPr>
        <p:txBody>
          <a:bodyPr wrap="square" rtlCol="0">
            <a:spAutoFit/>
          </a:bodyPr>
          <a:p>
            <a:r>
              <a:rPr lang="en-US"/>
              <a:t>@Botfather </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
            <a:ext cx="8229600" cy="1143000"/>
          </a:xfrm>
        </p:spPr>
        <p:txBody>
          <a:bodyPr>
            <a:normAutofit/>
          </a:bodyPr>
          <a:lstStyle/>
          <a:p>
            <a:r>
              <a:rPr lang="en-US"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BLOCK DIAGRAM</a:t>
            </a:r>
            <a:endParaRPr lang="en-US" sz="36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8" name="Rounded Rectangle 7"/>
          <p:cNvSpPr/>
          <p:nvPr/>
        </p:nvSpPr>
        <p:spPr>
          <a:xfrm>
            <a:off x="538480" y="1295400"/>
            <a:ext cx="2343150" cy="1296035"/>
          </a:xfrm>
          <a:prstGeom prst="roundRect">
            <a:avLst/>
          </a:prstGeom>
          <a:solidFill>
            <a:schemeClr val="accent5">
              <a:lumMod val="40000"/>
              <a:lumOff val="60000"/>
            </a:schemeClr>
          </a:solidFill>
          <a:ln w="19050">
            <a:solidFill>
              <a:srgbClr val="060607"/>
            </a:solidFill>
            <a:prstDash val="solid"/>
          </a:ln>
          <a:effectLst>
            <a:glow rad="139700">
              <a:srgbClr val="FFFF00">
                <a:alpha val="40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sz="1600" b="1">
              <a:solidFill>
                <a:schemeClr val="tx1"/>
              </a:solidFill>
              <a:sym typeface="+mn-ea"/>
            </a:endParaRPr>
          </a:p>
          <a:p>
            <a:pPr algn="ctr"/>
            <a:r>
              <a:rPr sz="1600" b="1">
                <a:solidFill>
                  <a:schemeClr val="tx1"/>
                </a:solidFill>
                <a:sym typeface="+mn-ea"/>
              </a:rPr>
              <a:t>User uploads an image → (via Telegram Bot)</a:t>
            </a:r>
            <a:endParaRPr sz="1600" b="1">
              <a:solidFill>
                <a:schemeClr val="tx1"/>
              </a:solidFill>
            </a:endParaRPr>
          </a:p>
          <a:p>
            <a:pPr algn="ctr"/>
            <a:endParaRPr lang="en-US" sz="1600" b="1">
              <a:solidFill>
                <a:schemeClr val="tx1"/>
              </a:solidFill>
              <a:latin typeface="Times New Roman" panose="02020603050405020304" pitchFamily="18" charset="0"/>
              <a:cs typeface="Times New Roman" panose="02020603050405020304" pitchFamily="18" charset="0"/>
            </a:endParaRPr>
          </a:p>
        </p:txBody>
      </p:sp>
      <p:sp>
        <p:nvSpPr>
          <p:cNvPr id="31" name="Arrow: Right 30"/>
          <p:cNvSpPr/>
          <p:nvPr/>
        </p:nvSpPr>
        <p:spPr>
          <a:xfrm>
            <a:off x="2915920" y="1805305"/>
            <a:ext cx="546100" cy="276225"/>
          </a:xfrm>
          <a:prstGeom prst="rightArrow">
            <a:avLst>
              <a:gd name="adj1" fmla="val 49892"/>
              <a:gd name="adj2" fmla="val 50000"/>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9" name="Rounded Rectangle 8"/>
          <p:cNvSpPr/>
          <p:nvPr/>
        </p:nvSpPr>
        <p:spPr>
          <a:xfrm>
            <a:off x="3462020" y="1295400"/>
            <a:ext cx="2376805" cy="1296035"/>
          </a:xfrm>
          <a:prstGeom prst="roundRect">
            <a:avLst/>
          </a:prstGeom>
          <a:noFill/>
          <a:ln w="19050">
            <a:solidFill>
              <a:srgbClr val="060607"/>
            </a:solidFill>
            <a:prstDash val="solid"/>
          </a:ln>
          <a:effectLst/>
          <a:extLst>
            <a:ext uri="{909E8E84-426E-40DD-AFC4-6F175D3DCCD1}">
              <a14:hiddenFill xmlns:a14="http://schemas.microsoft.com/office/drawing/2010/main">
                <a:gradFill>
                  <a:gsLst>
                    <a:gs pos="87000">
                      <a:srgbClr val="FE4444">
                        <a:alpha val="76000"/>
                        <a:lumMod val="94000"/>
                      </a:srgbClr>
                    </a:gs>
                    <a:gs pos="100000">
                      <a:srgbClr val="832B2B"/>
                    </a:gs>
                  </a:gsLst>
                  <a:path path="shape">
                    <a:fillToRect l="50000" t="50000" r="50000" b="50000"/>
                  </a:path>
                  <a:tileRect/>
                </a:gra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sz="1600" b="1">
                <a:solidFill>
                  <a:schemeClr val="tx1"/>
                </a:solidFill>
                <a:sym typeface="+mn-ea"/>
              </a:rPr>
              <a:t>Image received by Raspberry Pi → (via Python Telegram Bot library)</a:t>
            </a:r>
            <a:endParaRPr lang="en-US" sz="1600" b="1">
              <a:solidFill>
                <a:schemeClr val="tx1"/>
              </a:solidFill>
              <a:latin typeface="Times New Roman" panose="02020603050405020304" pitchFamily="18" charset="0"/>
              <a:cs typeface="Times New Roman" panose="02020603050405020304" pitchFamily="18" charset="0"/>
              <a:sym typeface="+mn-ea"/>
            </a:endParaRPr>
          </a:p>
        </p:txBody>
      </p:sp>
      <p:sp>
        <p:nvSpPr>
          <p:cNvPr id="10" name="Arrow: Right 30"/>
          <p:cNvSpPr/>
          <p:nvPr/>
        </p:nvSpPr>
        <p:spPr>
          <a:xfrm>
            <a:off x="5838825" y="1805305"/>
            <a:ext cx="530860" cy="276225"/>
          </a:xfrm>
          <a:prstGeom prst="rightArrow">
            <a:avLst>
              <a:gd name="adj1" fmla="val 49892"/>
              <a:gd name="adj2" fmla="val 50000"/>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11" name="Rounded Rectangle 10"/>
          <p:cNvSpPr/>
          <p:nvPr/>
        </p:nvSpPr>
        <p:spPr>
          <a:xfrm>
            <a:off x="6370320" y="1295400"/>
            <a:ext cx="2316480" cy="1296035"/>
          </a:xfrm>
          <a:prstGeom prst="roundRect">
            <a:avLst/>
          </a:prstGeom>
          <a:noFill/>
          <a:ln w="19050">
            <a:solidFill>
              <a:srgbClr val="060607"/>
            </a:solidFill>
            <a:prstDash val="solid"/>
          </a:ln>
          <a:extLst>
            <a:ext uri="{909E8E84-426E-40DD-AFC4-6F175D3DCCD1}">
              <a14:hiddenFill xmlns:a14="http://schemas.microsoft.com/office/drawing/2010/main">
                <a:gradFill>
                  <a:gsLst>
                    <a:gs pos="87000">
                      <a:srgbClr val="FE4444">
                        <a:alpha val="76000"/>
                        <a:lumMod val="94000"/>
                      </a:srgbClr>
                    </a:gs>
                    <a:gs pos="100000">
                      <a:srgbClr val="832B2B"/>
                    </a:gs>
                  </a:gsLst>
                  <a:path path="shape">
                    <a:fillToRect l="50000" t="50000" r="50000" b="50000"/>
                  </a:path>
                  <a:tileRect/>
                </a:gra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a:buFont typeface="Arial" panose="020B0604020202020204" pitchFamily="34" charset="0"/>
              <a:buNone/>
            </a:pPr>
            <a:r>
              <a:rPr sz="1600" b="1">
                <a:solidFill>
                  <a:schemeClr val="tx1"/>
                </a:solidFill>
                <a:sym typeface="+mn-ea"/>
              </a:rPr>
              <a:t>Image processed by MobileNetV2 → (deployed on Raspberry Pi)</a:t>
            </a:r>
            <a:endParaRPr lang="en-US" sz="1600" b="1">
              <a:solidFill>
                <a:schemeClr val="tx1"/>
              </a:solidFill>
              <a:latin typeface="Times New Roman" panose="02020603050405020304" pitchFamily="18" charset="0"/>
              <a:cs typeface="Times New Roman" panose="02020603050405020304" pitchFamily="18" charset="0"/>
              <a:sym typeface="+mn-ea"/>
            </a:endParaRPr>
          </a:p>
        </p:txBody>
      </p:sp>
      <p:sp>
        <p:nvSpPr>
          <p:cNvPr id="12" name="Arrow: Right 30"/>
          <p:cNvSpPr/>
          <p:nvPr/>
        </p:nvSpPr>
        <p:spPr>
          <a:xfrm rot="5400000">
            <a:off x="7056120" y="2859405"/>
            <a:ext cx="756285" cy="219710"/>
          </a:xfrm>
          <a:prstGeom prst="rightArrow">
            <a:avLst>
              <a:gd name="adj1" fmla="val 49892"/>
              <a:gd name="adj2" fmla="val 50000"/>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13" name="Rounded Rectangle 12"/>
          <p:cNvSpPr/>
          <p:nvPr/>
        </p:nvSpPr>
        <p:spPr>
          <a:xfrm>
            <a:off x="6284595" y="3348355"/>
            <a:ext cx="2398395" cy="1296035"/>
          </a:xfrm>
          <a:prstGeom prst="roundRect">
            <a:avLst/>
          </a:prstGeom>
          <a:noFill/>
          <a:ln w="19050">
            <a:solidFill>
              <a:srgbClr val="060607"/>
            </a:solidFill>
            <a:prstDash val="solid"/>
          </a:ln>
          <a:effectLst/>
          <a:scene3d>
            <a:camera prst="orthographicFront"/>
            <a:lightRig rig="threePt" dir="t"/>
          </a:scene3d>
          <a:sp3d prstMaterial="matte"/>
          <a:extLst>
            <a:ext uri="{909E8E84-426E-40DD-AFC4-6F175D3DCCD1}">
              <a14:hiddenFill xmlns:a14="http://schemas.microsoft.com/office/drawing/2010/main">
                <a:gradFill>
                  <a:gsLst>
                    <a:gs pos="90000">
                      <a:srgbClr val="FE4444">
                        <a:alpha val="76000"/>
                        <a:lumMod val="94000"/>
                      </a:srgbClr>
                    </a:gs>
                    <a:gs pos="100000">
                      <a:srgbClr val="832B2B"/>
                    </a:gs>
                  </a:gsLst>
                  <a:path path="shape">
                    <a:fillToRect l="50000" t="50000" r="50000" b="50000"/>
                  </a:path>
                  <a:tileRect/>
                </a:gra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buFont typeface="Arial" panose="020B0604020202020204" pitchFamily="34" charset="0"/>
              <a:buNone/>
            </a:pPr>
            <a:r>
              <a:rPr sz="1600" b="1">
                <a:solidFill>
                  <a:schemeClr val="tx1"/>
                </a:solidFill>
                <a:sym typeface="+mn-ea"/>
              </a:rPr>
              <a:t>Disease prediction performed → (using trained MobileNetV2 model)</a:t>
            </a:r>
            <a:endParaRPr lang="en-US" sz="1600" b="1">
              <a:solidFill>
                <a:schemeClr val="tx1"/>
              </a:solidFill>
              <a:latin typeface="Times New Roman" panose="02020603050405020304" pitchFamily="18" charset="0"/>
              <a:cs typeface="Times New Roman" panose="02020603050405020304" pitchFamily="18" charset="0"/>
              <a:sym typeface="+mn-ea"/>
            </a:endParaRPr>
          </a:p>
        </p:txBody>
      </p:sp>
      <p:sp>
        <p:nvSpPr>
          <p:cNvPr id="14" name="Arrow: Right 30"/>
          <p:cNvSpPr/>
          <p:nvPr/>
        </p:nvSpPr>
        <p:spPr>
          <a:xfrm rot="10800000">
            <a:off x="5745480" y="3856355"/>
            <a:ext cx="555625" cy="276225"/>
          </a:xfrm>
          <a:prstGeom prst="rightArrow">
            <a:avLst>
              <a:gd name="adj1" fmla="val 49892"/>
              <a:gd name="adj2" fmla="val 50000"/>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15" name="Rounded Rectangle 14"/>
          <p:cNvSpPr/>
          <p:nvPr/>
        </p:nvSpPr>
        <p:spPr>
          <a:xfrm>
            <a:off x="3491865" y="3348355"/>
            <a:ext cx="2253615" cy="1296035"/>
          </a:xfrm>
          <a:prstGeom prst="roundRect">
            <a:avLst/>
          </a:prstGeom>
          <a:noFill/>
          <a:ln w="19050">
            <a:solidFill>
              <a:srgbClr val="060607"/>
            </a:solidFill>
            <a:prstDash val="solid"/>
          </a:ln>
          <a:extLst>
            <a:ext uri="{909E8E84-426E-40DD-AFC4-6F175D3DCCD1}">
              <a14:hiddenFill xmlns:a14="http://schemas.microsoft.com/office/drawing/2010/main">
                <a:gradFill>
                  <a:gsLst>
                    <a:gs pos="86000">
                      <a:srgbClr val="FE4444">
                        <a:alpha val="76000"/>
                        <a:lumMod val="94000"/>
                      </a:srgbClr>
                    </a:gs>
                    <a:gs pos="100000">
                      <a:srgbClr val="832B2B"/>
                    </a:gs>
                  </a:gsLst>
                  <a:path path="shape">
                    <a:fillToRect l="50000" t="50000" r="50000" b="50000"/>
                  </a:path>
                  <a:tileRect/>
                </a:gra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buFont typeface="Arial" panose="020B0604020202020204" pitchFamily="34" charset="0"/>
              <a:buNone/>
            </a:pPr>
            <a:r>
              <a:rPr sz="1600" b="1">
                <a:solidFill>
                  <a:schemeClr val="tx1"/>
                </a:solidFill>
                <a:sym typeface="+mn-ea"/>
              </a:rPr>
              <a:t>Prediction result generated → (disease name + confidence score)</a:t>
            </a:r>
            <a:endParaRPr lang="en-US" sz="1600" b="1">
              <a:solidFill>
                <a:schemeClr val="tx1"/>
              </a:solidFill>
              <a:latin typeface="Times New Roman" panose="02020603050405020304" pitchFamily="18" charset="0"/>
              <a:cs typeface="Times New Roman" panose="02020603050405020304" pitchFamily="18" charset="0"/>
              <a:sym typeface="+mn-ea"/>
            </a:endParaRPr>
          </a:p>
        </p:txBody>
      </p:sp>
      <p:sp>
        <p:nvSpPr>
          <p:cNvPr id="16" name="Arrow: Right 30"/>
          <p:cNvSpPr/>
          <p:nvPr/>
        </p:nvSpPr>
        <p:spPr>
          <a:xfrm rot="10800000">
            <a:off x="2952750" y="3856355"/>
            <a:ext cx="539115" cy="276225"/>
          </a:xfrm>
          <a:prstGeom prst="rightArrow">
            <a:avLst>
              <a:gd name="adj1" fmla="val 49892"/>
              <a:gd name="adj2" fmla="val 50000"/>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17" name="Rounded Rectangle 16"/>
          <p:cNvSpPr/>
          <p:nvPr/>
        </p:nvSpPr>
        <p:spPr>
          <a:xfrm>
            <a:off x="511810" y="3348355"/>
            <a:ext cx="2441575" cy="1296035"/>
          </a:xfrm>
          <a:prstGeom prst="roundRect">
            <a:avLst/>
          </a:prstGeom>
          <a:noFill/>
          <a:ln w="19050">
            <a:solidFill>
              <a:srgbClr val="060607"/>
            </a:solidFill>
            <a:prstDash val="solid"/>
          </a:ln>
          <a:extLst>
            <a:ext uri="{909E8E84-426E-40DD-AFC4-6F175D3DCCD1}">
              <a14:hiddenFill xmlns:a14="http://schemas.microsoft.com/office/drawing/2010/main">
                <a:gradFill>
                  <a:gsLst>
                    <a:gs pos="91000">
                      <a:srgbClr val="FE4444">
                        <a:alpha val="76000"/>
                        <a:lumMod val="94000"/>
                      </a:srgbClr>
                    </a:gs>
                    <a:gs pos="100000">
                      <a:srgbClr val="832B2B"/>
                    </a:gs>
                  </a:gsLst>
                  <a:path path="shape">
                    <a:fillToRect l="50000" t="50000" r="50000" b="50000"/>
                  </a:path>
                  <a:tileRect/>
                </a:gra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buFont typeface="Arial" panose="020B0604020202020204" pitchFamily="34" charset="0"/>
              <a:buNone/>
            </a:pPr>
            <a:r>
              <a:rPr sz="1600" b="1">
                <a:solidFill>
                  <a:schemeClr val="tx1"/>
                </a:solidFill>
                <a:sym typeface="+mn-ea"/>
              </a:rPr>
              <a:t>Result sent back to Telegram Bot → (via Python Telegram Bot library)</a:t>
            </a:r>
            <a:endParaRPr lang="en-US" sz="1600" b="1">
              <a:solidFill>
                <a:schemeClr val="tx1"/>
              </a:solidFill>
              <a:latin typeface="Times New Roman" panose="02020603050405020304" pitchFamily="18" charset="0"/>
              <a:cs typeface="Times New Roman" panose="02020603050405020304" pitchFamily="18" charset="0"/>
              <a:sym typeface="+mn-ea"/>
            </a:endParaRPr>
          </a:p>
        </p:txBody>
      </p:sp>
      <p:sp>
        <p:nvSpPr>
          <p:cNvPr id="18" name="Rounded Rectangle 17"/>
          <p:cNvSpPr/>
          <p:nvPr/>
        </p:nvSpPr>
        <p:spPr>
          <a:xfrm>
            <a:off x="539115" y="5056505"/>
            <a:ext cx="2342515" cy="1296035"/>
          </a:xfrm>
          <a:prstGeom prst="roundRect">
            <a:avLst/>
          </a:prstGeom>
          <a:solidFill>
            <a:schemeClr val="accent6">
              <a:lumMod val="40000"/>
              <a:lumOff val="60000"/>
            </a:schemeClr>
          </a:solidFill>
          <a:ln w="19050">
            <a:solidFill>
              <a:srgbClr val="060607"/>
            </a:solidFill>
            <a:prstDash val="solid"/>
          </a:ln>
          <a:effectLst>
            <a:glow rad="139700">
              <a:srgbClr val="FFFF00">
                <a:alpha val="40000"/>
              </a:srgb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a:buFont typeface="Arial" panose="020B0604020202020204" pitchFamily="34" charset="0"/>
              <a:buNone/>
            </a:pPr>
            <a:r>
              <a:rPr sz="1600" b="1">
                <a:solidFill>
                  <a:schemeClr val="tx1"/>
                </a:solidFill>
                <a:latin typeface="Times New Roman" panose="02020603050405020304" pitchFamily="18" charset="0"/>
                <a:cs typeface="Times New Roman" panose="02020603050405020304" pitchFamily="18" charset="0"/>
                <a:sym typeface="+mn-ea"/>
              </a:rPr>
              <a:t>User receives the </a:t>
            </a:r>
            <a:r>
              <a:rPr lang="en-US" sz="1600" b="1">
                <a:solidFill>
                  <a:schemeClr val="tx1"/>
                </a:solidFill>
                <a:latin typeface="Times New Roman" panose="02020603050405020304" pitchFamily="18" charset="0"/>
                <a:cs typeface="Times New Roman" panose="02020603050405020304" pitchFamily="18" charset="0"/>
                <a:sym typeface="+mn-ea"/>
              </a:rPr>
              <a:t>    </a:t>
            </a:r>
            <a:r>
              <a:rPr sz="1600" b="1">
                <a:solidFill>
                  <a:schemeClr val="tx1"/>
                </a:solidFill>
                <a:latin typeface="Times New Roman" panose="02020603050405020304" pitchFamily="18" charset="0"/>
                <a:cs typeface="Times New Roman" panose="02020603050405020304" pitchFamily="18" charset="0"/>
                <a:sym typeface="+mn-ea"/>
              </a:rPr>
              <a:t>prediction on </a:t>
            </a:r>
            <a:r>
              <a:rPr lang="en-US" sz="1600" b="1">
                <a:solidFill>
                  <a:schemeClr val="tx1"/>
                </a:solidFill>
                <a:latin typeface="Times New Roman" panose="02020603050405020304" pitchFamily="18" charset="0"/>
                <a:cs typeface="Times New Roman" panose="02020603050405020304" pitchFamily="18" charset="0"/>
                <a:sym typeface="+mn-ea"/>
              </a:rPr>
              <a:t>    </a:t>
            </a:r>
            <a:r>
              <a:rPr sz="1600" b="1">
                <a:solidFill>
                  <a:schemeClr val="tx1"/>
                </a:solidFill>
                <a:latin typeface="Times New Roman" panose="02020603050405020304" pitchFamily="18" charset="0"/>
                <a:cs typeface="Times New Roman" panose="02020603050405020304" pitchFamily="18" charset="0"/>
                <a:sym typeface="+mn-ea"/>
              </a:rPr>
              <a:t>Telegram</a:t>
            </a:r>
            <a:endParaRPr lang="en-US" sz="1600" b="1">
              <a:solidFill>
                <a:schemeClr val="tx1"/>
              </a:solidFill>
              <a:latin typeface="Times New Roman" panose="02020603050405020304" pitchFamily="18" charset="0"/>
              <a:cs typeface="Times New Roman" panose="02020603050405020304" pitchFamily="18" charset="0"/>
              <a:sym typeface="+mn-ea"/>
            </a:endParaRPr>
          </a:p>
        </p:txBody>
      </p:sp>
      <p:sp>
        <p:nvSpPr>
          <p:cNvPr id="19" name="Arrow: Right 30"/>
          <p:cNvSpPr/>
          <p:nvPr/>
        </p:nvSpPr>
        <p:spPr>
          <a:xfrm rot="5400000">
            <a:off x="1403985" y="4740910"/>
            <a:ext cx="413385" cy="219710"/>
          </a:xfrm>
          <a:prstGeom prst="rightArrow">
            <a:avLst>
              <a:gd name="adj1" fmla="val 49892"/>
              <a:gd name="adj2" fmla="val 50000"/>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8"/>
                                        </p:tgtEl>
                                      </p:cBhvr>
                                    </p:animEffect>
                                    <p:animScale>
                                      <p:cBhvr>
                                        <p:cTn id="12"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sz="4000" b="1">
                <a:solidFill>
                  <a:schemeClr val="tx2">
                    <a:lumMod val="75000"/>
                  </a:schemeClr>
                </a:solidFill>
              </a:rPr>
              <a:t>Hardware and Software Requirements</a:t>
            </a:r>
            <a:endParaRPr lang="en-US" sz="4000" b="1">
              <a:solidFill>
                <a:schemeClr val="tx2">
                  <a:lumMod val="75000"/>
                </a:schemeClr>
              </a:solidFill>
            </a:endParaRPr>
          </a:p>
        </p:txBody>
      </p:sp>
      <p:sp>
        <p:nvSpPr>
          <p:cNvPr id="3" name="Content Placeholder 2"/>
          <p:cNvSpPr>
            <a:spLocks noGrp="1"/>
          </p:cNvSpPr>
          <p:nvPr>
            <p:ph idx="1"/>
          </p:nvPr>
        </p:nvSpPr>
        <p:spPr>
          <a:xfrm>
            <a:off x="1219200" y="1417955"/>
            <a:ext cx="6541135" cy="2311400"/>
          </a:xfrm>
          <a:solidFill>
            <a:schemeClr val="accent1">
              <a:lumMod val="20000"/>
              <a:lumOff val="80000"/>
            </a:schemeClr>
          </a:solidFill>
        </p:spPr>
        <p:txBody>
          <a:bodyPr>
            <a:noAutofit/>
          </a:bodyPr>
          <a:p>
            <a:pPr marL="0" indent="0">
              <a:buNone/>
            </a:pPr>
            <a:r>
              <a:rPr lang="en-US" altLang="en-US" sz="2400" b="1">
                <a:latin typeface="Times New Roman" panose="02020603050405020304" pitchFamily="18" charset="0"/>
                <a:cs typeface="Times New Roman" panose="02020603050405020304" pitchFamily="18" charset="0"/>
              </a:rPr>
              <a:t>Hardware:</a:t>
            </a:r>
            <a:endParaRPr lang="en-US" altLang="en-US" sz="2400">
              <a:latin typeface="Times New Roman" panose="02020603050405020304" pitchFamily="18" charset="0"/>
              <a:cs typeface="Times New Roman" panose="02020603050405020304" pitchFamily="18" charset="0"/>
            </a:endParaRPr>
          </a:p>
          <a:p>
            <a:r>
              <a:rPr lang="en-US" altLang="en-US" sz="1900">
                <a:latin typeface="Times New Roman" panose="02020603050405020304" pitchFamily="18" charset="0"/>
                <a:cs typeface="Times New Roman" panose="02020603050405020304" pitchFamily="18" charset="0"/>
              </a:rPr>
              <a:t>Raspberry Pi 4 Model B</a:t>
            </a:r>
            <a:endParaRPr lang="en-US" altLang="en-US" sz="1900">
              <a:latin typeface="Times New Roman" panose="02020603050405020304" pitchFamily="18" charset="0"/>
              <a:cs typeface="Times New Roman" panose="02020603050405020304" pitchFamily="18" charset="0"/>
            </a:endParaRPr>
          </a:p>
          <a:p>
            <a:pPr lvl="2"/>
            <a:r>
              <a:rPr lang="en-US" altLang="en-US" sz="1900">
                <a:latin typeface="Times New Roman" panose="02020603050405020304" pitchFamily="18" charset="0"/>
                <a:cs typeface="Times New Roman" panose="02020603050405020304" pitchFamily="18" charset="0"/>
              </a:rPr>
              <a:t> 4 GB RAM</a:t>
            </a:r>
            <a:endParaRPr lang="en-US" altLang="en-US" sz="1900">
              <a:latin typeface="Times New Roman" panose="02020603050405020304" pitchFamily="18" charset="0"/>
              <a:cs typeface="Times New Roman" panose="02020603050405020304" pitchFamily="18" charset="0"/>
            </a:endParaRPr>
          </a:p>
          <a:p>
            <a:pPr lvl="2"/>
            <a:r>
              <a:rPr lang="en-US" altLang="en-US" sz="1900">
                <a:latin typeface="Times New Roman" panose="02020603050405020304" pitchFamily="18" charset="0"/>
                <a:cs typeface="Times New Roman" panose="02020603050405020304" pitchFamily="18" charset="0"/>
              </a:rPr>
              <a:t>Quad-core ARM Cortex-A72 Processor</a:t>
            </a:r>
            <a:endParaRPr lang="en-US" altLang="en-US" sz="1900">
              <a:latin typeface="Times New Roman" panose="02020603050405020304" pitchFamily="18" charset="0"/>
              <a:cs typeface="Times New Roman" panose="02020603050405020304" pitchFamily="18" charset="0"/>
            </a:endParaRPr>
          </a:p>
          <a:p>
            <a:r>
              <a:rPr lang="en-US" altLang="en-US" sz="1900">
                <a:latin typeface="Times New Roman" panose="02020603050405020304" pitchFamily="18" charset="0"/>
                <a:cs typeface="Times New Roman" panose="02020603050405020304" pitchFamily="18" charset="0"/>
              </a:rPr>
              <a:t>MicroSD Card (32GB or more) – for OS and storage</a:t>
            </a:r>
            <a:endParaRPr lang="en-US" altLang="en-US" sz="1900">
              <a:latin typeface="Times New Roman" panose="02020603050405020304" pitchFamily="18" charset="0"/>
              <a:cs typeface="Times New Roman" panose="02020603050405020304" pitchFamily="18" charset="0"/>
            </a:endParaRPr>
          </a:p>
          <a:p>
            <a:r>
              <a:rPr lang="en-US" altLang="en-US" sz="1900">
                <a:latin typeface="Times New Roman" panose="02020603050405020304" pitchFamily="18" charset="0"/>
                <a:cs typeface="Times New Roman" panose="02020603050405020304" pitchFamily="18" charset="0"/>
              </a:rPr>
              <a:t>Smartphone</a:t>
            </a:r>
            <a:endParaRPr lang="en-US" altLang="en-US" sz="1900">
              <a:latin typeface="Times New Roman" panose="02020603050405020304" pitchFamily="18" charset="0"/>
              <a:cs typeface="Times New Roman" panose="02020603050405020304" pitchFamily="18" charset="0"/>
            </a:endParaRPr>
          </a:p>
          <a:p>
            <a:endParaRPr lang="en-US" altLang="en-US" sz="1900">
              <a:latin typeface="Times New Roman" panose="02020603050405020304" pitchFamily="18" charset="0"/>
              <a:cs typeface="Times New Roman" panose="02020603050405020304" pitchFamily="18" charset="0"/>
            </a:endParaRPr>
          </a:p>
        </p:txBody>
      </p:sp>
      <p:sp>
        <p:nvSpPr>
          <p:cNvPr id="8" name="Text Box 7"/>
          <p:cNvSpPr txBox="1"/>
          <p:nvPr/>
        </p:nvSpPr>
        <p:spPr>
          <a:xfrm>
            <a:off x="1219200" y="3886200"/>
            <a:ext cx="6555740" cy="2320290"/>
          </a:xfrm>
          <a:prstGeom prst="rect">
            <a:avLst/>
          </a:prstGeom>
          <a:solidFill>
            <a:schemeClr val="accent4">
              <a:lumMod val="20000"/>
              <a:lumOff val="80000"/>
            </a:schemeClr>
          </a:solidFill>
        </p:spPr>
        <p:txBody>
          <a:bodyPr wrap="square" rtlCol="0">
            <a:noAutofit/>
          </a:bodyPr>
          <a:p>
            <a:pPr indent="0">
              <a:buFont typeface="Arial" panose="020B0604020202020204" pitchFamily="34" charset="0"/>
              <a:buNone/>
            </a:pPr>
            <a:r>
              <a:rPr lang="en-US" altLang="en-US" sz="2400" b="1">
                <a:latin typeface="Times New Roman" panose="02020603050405020304" pitchFamily="18" charset="0"/>
                <a:cs typeface="Times New Roman" panose="02020603050405020304" pitchFamily="18" charset="0"/>
              </a:rPr>
              <a:t>Software:</a:t>
            </a:r>
            <a:endParaRPr lang="en-US" altLang="en-US" sz="2400"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Raspberry Pi OS / Ubuntu – lightweight OS to run scripts</a:t>
            </a:r>
            <a:endParaRPr lang="en-US" alt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Python – core programming language</a:t>
            </a:r>
            <a:endParaRPr lang="en-US" alt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TensorFlow – for running MobileNet model</a:t>
            </a:r>
            <a:endParaRPr lang="en-US" alt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OpenCV – for image preprocessing</a:t>
            </a:r>
            <a:endParaRPr lang="en-US" alt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Python Telegram Bot Library – to integrate with Telegram API</a:t>
            </a:r>
            <a:endParaRPr lang="en-US" altLang="en-US" sz="200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TABLE_ENDDRAG_ORIGIN_RECT" val="644*383"/>
  <p:tag name="TABLE_ENDDRAG_RECT" val="43*96*644*383"/>
</p:tagLst>
</file>

<file path=ppt/tags/tag2.xml><?xml version="1.0" encoding="utf-8"?>
<p:tagLst xmlns:p="http://schemas.openxmlformats.org/presentationml/2006/main">
  <p:tag name="TABLE_ENDDRAG_ORIGIN_RECT" val="644*383"/>
  <p:tag name="TABLE_ENDDRAG_RECT" val="43*96*644*383"/>
</p:tagLst>
</file>

<file path=ppt/tags/tag3.xml><?xml version="1.0" encoding="utf-8"?>
<p:tagLst xmlns:p="http://schemas.openxmlformats.org/presentationml/2006/main">
  <p:tag name="TABLE_ENDDRAG_ORIGIN_RECT" val="648*331"/>
  <p:tag name="TABLE_ENDDRAG_RECT" val="36*126*648*331"/>
</p:tagLst>
</file>

<file path=ppt/tags/tag4.xml><?xml version="1.0" encoding="utf-8"?>
<p:tagLst xmlns:p="http://schemas.openxmlformats.org/presentationml/2006/main">
  <p:tag name="TABLE_ENDDRAG_ORIGIN_RECT" val="282*96"/>
  <p:tag name="TABLE_ENDDRAG_RECT" val="228*432*282*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8316</Words>
  <Application>WPS Slides</Application>
  <PresentationFormat>On-screen Show (4:3)</PresentationFormat>
  <Paragraphs>294</Paragraphs>
  <Slides>18</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SimSun</vt:lpstr>
      <vt:lpstr>Wingdings</vt:lpstr>
      <vt:lpstr>Times New Roman</vt:lpstr>
      <vt:lpstr>Cambria</vt:lpstr>
      <vt:lpstr>Times New Roman</vt:lpstr>
      <vt:lpstr>Arial</vt:lpstr>
      <vt:lpstr>Calibri</vt:lpstr>
      <vt:lpstr>Microsoft YaHei</vt:lpstr>
      <vt:lpstr>Arial Unicode MS</vt:lpstr>
      <vt:lpstr>Office Theme</vt:lpstr>
      <vt:lpstr>PowerPoint 演示文稿</vt:lpstr>
      <vt:lpstr>Introduction and Problem statement</vt:lpstr>
      <vt:lpstr>OBJECTIVES</vt:lpstr>
      <vt:lpstr>Related Work</vt:lpstr>
      <vt:lpstr>PowerPoint 演示文稿</vt:lpstr>
      <vt:lpstr>Existing System vs Proposed System</vt:lpstr>
      <vt:lpstr>Telegram Bot Integration</vt:lpstr>
      <vt:lpstr>BLOCK DIAGRAM</vt:lpstr>
      <vt:lpstr>Hardware and Software Requirements</vt:lpstr>
      <vt:lpstr>Apparatus</vt:lpstr>
      <vt:lpstr>Dataset sample Images</vt:lpstr>
      <vt:lpstr>RESULTS AND DISCUSSION </vt:lpstr>
      <vt:lpstr>PowerPoint 演示文稿</vt:lpstr>
      <vt:lpstr>PowerPoint 演示文稿</vt:lpstr>
      <vt:lpstr>Conclusion</vt:lpstr>
      <vt:lpstr>REFERENCES</vt:lpstr>
      <vt:lpstr>REFERENCES Contd…</vt:lpstr>
      <vt:lpstr>PowerPoint 演示文稿</vt:lpstr>
    </vt:vector>
  </TitlesOfParts>
  <Company>Grizli777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Shanmukha Sai</cp:lastModifiedBy>
  <cp:revision>571</cp:revision>
  <dcterms:created xsi:type="dcterms:W3CDTF">2015-07-22T07:47:00Z</dcterms:created>
  <dcterms:modified xsi:type="dcterms:W3CDTF">2025-05-08T10:51:04Z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EEA03FC67D6F4ABD913138047DF453AA_12</vt:lpwstr>
  </property>
  <property fmtid="{D5CDD505-2E9C-101B-9397-08002B2CF9AE}" pid="3" name="KSOProductBuildVer">
    <vt:lpwstr>1033-12.2.0.20795</vt:lpwstr>
  </property>
</Properties>
</file>